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59" r:id="rId4"/>
    <p:sldId id="288" r:id="rId5"/>
    <p:sldId id="289" r:id="rId6"/>
    <p:sldId id="290" r:id="rId7"/>
    <p:sldId id="273" r:id="rId8"/>
    <p:sldId id="274" r:id="rId9"/>
    <p:sldId id="266" r:id="rId10"/>
    <p:sldId id="262" r:id="rId11"/>
    <p:sldId id="285" r:id="rId12"/>
    <p:sldId id="267" r:id="rId13"/>
    <p:sldId id="276" r:id="rId14"/>
    <p:sldId id="268" r:id="rId15"/>
    <p:sldId id="282" r:id="rId16"/>
    <p:sldId id="269" r:id="rId17"/>
    <p:sldId id="279" r:id="rId18"/>
    <p:sldId id="270" r:id="rId19"/>
    <p:sldId id="281" r:id="rId20"/>
    <p:sldId id="260" r:id="rId21"/>
    <p:sldId id="263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ge プレゼン" id="{2E771D29-F7AF-448B-8696-338DA49AFB93}">
          <p14:sldIdLst>
            <p14:sldId id="256"/>
            <p14:sldId id="258"/>
            <p14:sldId id="259"/>
            <p14:sldId id="288"/>
            <p14:sldId id="289"/>
            <p14:sldId id="290"/>
            <p14:sldId id="273"/>
            <p14:sldId id="274"/>
            <p14:sldId id="266"/>
            <p14:sldId id="262"/>
            <p14:sldId id="285"/>
            <p14:sldId id="267"/>
            <p14:sldId id="276"/>
            <p14:sldId id="268"/>
            <p14:sldId id="282"/>
            <p14:sldId id="269"/>
            <p14:sldId id="279"/>
            <p14:sldId id="270"/>
            <p14:sldId id="281"/>
            <p14:sldId id="260"/>
            <p14:sldId id="263"/>
          </p14:sldIdLst>
        </p14:section>
        <p14:section name="図表制作" id="{5724022B-4058-4D59-915E-503B9A2A872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6" autoAdjust="0"/>
    <p:restoredTop sz="95090" autoAdjust="0"/>
  </p:normalViewPr>
  <p:slideViewPr>
    <p:cSldViewPr snapToGrid="0">
      <p:cViewPr varScale="1">
        <p:scale>
          <a:sx n="111" d="100"/>
          <a:sy n="111" d="100"/>
        </p:scale>
        <p:origin x="588" y="114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2AACA-A5BE-45E3-8C63-A41CED89C1F3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A5875-9E60-4917-969D-E6D0E7688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25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A5875-9E60-4917-969D-E6D0E768829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03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58A12-FC4F-969A-2769-5B6ACBAF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8764BC-B746-CDFE-0744-817E762CE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564B92-4FDB-C773-DA7A-FF9BB29DD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8F5C6-BE00-8A35-0B3F-110CD63EE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A5875-9E60-4917-969D-E6D0E768829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70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83A900-B43C-32CD-44E9-0A0980DC6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72929B-4188-B82E-C484-F5E08055B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DE6759-B7D3-09C9-93B5-CC81AD72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5127D-9A37-5D81-69D9-6C06B135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4F8BC2-71F4-07FB-B1FB-B9777DF3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24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E61605-32B4-1C95-8A2C-0FC23D00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859002-FBC5-DF7E-017E-3A52A0501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42A74-C1C1-09C8-4CCD-6BE9CBD6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C68A09-0AA0-B184-F686-3DC8D9E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B7C03D-0106-3392-FFED-720A27F9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63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034880-87F1-5166-8E58-5819121EC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F78FA6-E925-9CDC-C8F2-8820DAB17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1E33E2-D92A-346E-09CD-9BB0A9C0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54480F-9657-B98D-2316-978EED27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AC70A7-7EDA-5F4C-4537-FA6FC55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34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C62A83-3D32-46EA-747F-508E6728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2F9856-8BF0-990D-1D93-2FCECE6D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317EF-81BC-EF05-FC6A-C88DD28C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75C20-8DFB-068E-3FF7-365E54B0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AC960F-7920-7B60-543A-7D5B0245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26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47FF7C-85C3-355B-2816-37D6AEF1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7BAC72-2167-F5FB-D820-D285C0131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EDA2E-24BF-7EDE-91DA-F5444ABF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A4186A-4954-DB1F-A0FF-94AA75D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E56B3-B72A-2E16-457E-A101D51D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06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B3AEC-E8B8-B62C-CC3A-279F82B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2CC460-6F40-A9BA-ECFF-1C34F6E26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B4614B-D801-8AC7-877E-58160137D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17C6B7-97FC-B303-3E76-AB4C9F5A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AA9B55-1855-50AA-FDF7-C7BF704E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7CFC70-7AF4-F422-C3F7-8BF2CF16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57FA9-7004-C6C8-5CD2-1B3E7D02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520616-E343-0097-A65E-917882476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5ABE41-CC16-0588-F0D8-D1938C3A6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49278B6-B5D2-D68B-09BB-F90E4C24D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F650353-5F8C-3076-8057-90A6D3B92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D949343-6246-3F71-C0EF-03AB7A76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92BC3D8-630C-1A58-4867-B123283A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CCD26C3-CCB1-1599-78B0-DD7360E2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39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6AF15B-586D-CCB4-E614-D9AB18E3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1511510-DE72-E51E-29DE-9547B9F1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37CCE-BCB4-DFED-05D1-E71D0160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B2D3A4-DF07-F561-AF6E-5DA95B7B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98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898A03-6450-1179-889F-04200D69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34FEA0A-20CB-BBA9-F706-AE48857B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1E1A88-CFF6-A879-1CCC-756734E8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80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D8CFE-AA89-00D9-ED5A-1A488DA3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532383-3060-3567-5041-7BD77A4E3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A49DB41-3B45-4F9D-9D36-22C0F757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E22328-E7A9-0776-16AD-63A9AB0E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34BF7F-7AAA-6E71-634B-41C796E6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A45244-6357-C77D-624F-BBBEE9C4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69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C8123-918B-DF70-6787-94633C6A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55AB45-5B10-5101-201C-DE5BB3938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E25C707-0BCA-5DB8-F2ED-BCC254AE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1D3F47-FCF7-D27F-5A7F-478252AB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464D84-94A5-3D26-DACE-A4458256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1AD1B5-8F0E-1212-905B-31BB9B7C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99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C802BA-E3CA-F2CC-D209-38BBE65E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0FE287-21DF-0F99-4AD0-89A26E30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9C770B-7309-4A3F-33E5-902965504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F74F-8CBA-4894-BB84-71DF11191A8F}" type="datetimeFigureOut">
              <a:rPr kumimoji="1" lang="ja-JP" altLang="en-US" smtClean="0"/>
              <a:t>2024/2/28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524454-564C-9EE7-50FF-B738FB48E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55D460-C3DC-67B0-7187-2F48F72F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86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353529F-D8A0-B80A-6251-48EBE56E4BC3}"/>
              </a:ext>
            </a:extLst>
          </p:cNvPr>
          <p:cNvSpPr txBox="1"/>
          <p:nvPr/>
        </p:nvSpPr>
        <p:spPr>
          <a:xfrm>
            <a:off x="162561" y="4195929"/>
            <a:ext cx="510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100" dirty="0"/>
              <a:t>名前　　：野村 拓巳</a:t>
            </a:r>
            <a:r>
              <a:rPr lang="en-US" altLang="ja-JP" sz="2100" dirty="0"/>
              <a:t>(</a:t>
            </a:r>
            <a:r>
              <a:rPr lang="ja-JP" altLang="en-US" sz="2100" dirty="0"/>
              <a:t>ノムラ タクミ</a:t>
            </a:r>
            <a:r>
              <a:rPr lang="en-US" altLang="ja-JP" sz="2100" dirty="0"/>
              <a:t>)</a:t>
            </a:r>
          </a:p>
          <a:p>
            <a:endParaRPr lang="en-US" altLang="ja-JP" sz="2100" dirty="0"/>
          </a:p>
          <a:p>
            <a:r>
              <a:rPr lang="ja-JP" altLang="en-US" sz="2100" dirty="0"/>
              <a:t>所属　　：ＨＡＬ東京ゲーム４年制学科</a:t>
            </a:r>
            <a:endParaRPr lang="en-US" altLang="ja-JP" sz="2100" dirty="0"/>
          </a:p>
          <a:p>
            <a:r>
              <a:rPr lang="ja-JP" altLang="en-US" sz="2100" dirty="0"/>
              <a:t>　　　　　ゲーム制作コース３年</a:t>
            </a:r>
            <a:endParaRPr lang="en-US" altLang="ja-JP" sz="2100" dirty="0"/>
          </a:p>
          <a:p>
            <a:endParaRPr lang="en-US" altLang="ja-JP" sz="2100" dirty="0"/>
          </a:p>
          <a:p>
            <a:r>
              <a:rPr lang="ja-JP" altLang="en-US" sz="2100" dirty="0"/>
              <a:t>志望職種：ゲームプログラマー</a:t>
            </a:r>
            <a:endParaRPr lang="en-US" altLang="ja-JP" sz="21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F1F000-076B-7DBA-6A51-2106B0B9F2A6}"/>
              </a:ext>
            </a:extLst>
          </p:cNvPr>
          <p:cNvGrpSpPr/>
          <p:nvPr/>
        </p:nvGrpSpPr>
        <p:grpSpPr>
          <a:xfrm>
            <a:off x="5150734" y="3384206"/>
            <a:ext cx="6937095" cy="3311236"/>
            <a:chOff x="5150733" y="4236334"/>
            <a:chExt cx="6937094" cy="2621666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0E8763F-F22B-2378-8C2D-CB9A9F8E12F1}"/>
                </a:ext>
              </a:extLst>
            </p:cNvPr>
            <p:cNvSpPr/>
            <p:nvPr/>
          </p:nvSpPr>
          <p:spPr>
            <a:xfrm>
              <a:off x="5150733" y="4236334"/>
              <a:ext cx="6937094" cy="262166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E34495D0-1183-BE00-C90F-E1490C2902ED}"/>
                </a:ext>
              </a:extLst>
            </p:cNvPr>
            <p:cNvSpPr txBox="1"/>
            <p:nvPr/>
          </p:nvSpPr>
          <p:spPr>
            <a:xfrm>
              <a:off x="5323973" y="4294615"/>
              <a:ext cx="6736847" cy="248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spc="600" dirty="0">
                  <a:solidFill>
                    <a:schemeClr val="bg1"/>
                  </a:solidFill>
                </a:rPr>
                <a:t>免許・資格</a:t>
              </a:r>
              <a:r>
                <a:rPr lang="en-US" altLang="ja-JP" b="1" spc="600" dirty="0">
                  <a:solidFill>
                    <a:schemeClr val="bg1"/>
                  </a:solidFill>
                </a:rPr>
                <a:t>(</a:t>
              </a:r>
              <a:r>
                <a:rPr lang="ja-JP" altLang="en-US" b="1" spc="600" dirty="0">
                  <a:solidFill>
                    <a:schemeClr val="bg1"/>
                  </a:solidFill>
                </a:rPr>
                <a:t>一部</a:t>
              </a:r>
              <a:r>
                <a:rPr lang="en-US" altLang="ja-JP" b="1" spc="600" dirty="0">
                  <a:solidFill>
                    <a:schemeClr val="bg1"/>
                  </a:solidFill>
                </a:rPr>
                <a:t>)</a:t>
              </a:r>
              <a:r>
                <a:rPr lang="ja-JP" altLang="en-US" b="1" spc="600" dirty="0">
                  <a:solidFill>
                    <a:schemeClr val="bg1"/>
                  </a:solidFill>
                </a:rPr>
                <a:t>・受賞歴</a:t>
              </a:r>
              <a:endParaRPr lang="en-US" altLang="ja-JP" b="1" spc="6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2017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2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16</a:t>
              </a:r>
              <a:r>
                <a:rPr lang="ja-JP" altLang="en-US" sz="1200" dirty="0">
                  <a:solidFill>
                    <a:schemeClr val="bg1"/>
                  </a:solidFill>
                </a:rPr>
                <a:t>回毎日パソコン入力コンクール冬季大会　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部和文Ａ　準１級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ビジネス情報部門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プログラミング部門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基本情報技術者試験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 </a:t>
              </a:r>
              <a:r>
                <a:rPr lang="en-US" altLang="ja-JP" sz="1200" dirty="0">
                  <a:solidFill>
                    <a:schemeClr val="bg1"/>
                  </a:solidFill>
                </a:rPr>
                <a:t>IT</a:t>
              </a:r>
              <a:r>
                <a:rPr lang="ja-JP" altLang="en-US" sz="1200" dirty="0">
                  <a:solidFill>
                    <a:schemeClr val="bg1"/>
                  </a:solidFill>
                </a:rPr>
                <a:t>パスポート試験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普通自動車第一種運転免許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情報活用試験１級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プログラマ認定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システムエンジニア認定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CG</a:t>
              </a:r>
              <a:r>
                <a:rPr lang="ja-JP" altLang="en-US" sz="1200" dirty="0">
                  <a:solidFill>
                    <a:schemeClr val="bg1"/>
                  </a:solidFill>
                </a:rPr>
                <a:t>エンジニア検定　エキスパート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画像処理検定　ベーシック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2024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1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Unity Certified Associate: Programmer</a:t>
              </a:r>
              <a:r>
                <a:rPr lang="ja-JP" altLang="en-US" sz="1200" dirty="0">
                  <a:solidFill>
                    <a:schemeClr val="bg1"/>
                  </a:solidFill>
                </a:rPr>
                <a:t>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3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進級制作展　プログラミング力賞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夏の３</a:t>
              </a:r>
              <a:r>
                <a:rPr lang="en-US" altLang="ja-JP" sz="1200" dirty="0">
                  <a:solidFill>
                    <a:schemeClr val="bg1"/>
                  </a:solidFill>
                </a:rPr>
                <a:t>D</a:t>
              </a:r>
              <a:r>
                <a:rPr lang="ja-JP" altLang="en-US" sz="1200" dirty="0">
                  <a:solidFill>
                    <a:schemeClr val="bg1"/>
                  </a:solidFill>
                </a:rPr>
                <a:t>ゲーム学内コンテスト　技術力賞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19855EC-D6EC-BEF1-DDC2-7C3F7EEAB75F}"/>
              </a:ext>
            </a:extLst>
          </p:cNvPr>
          <p:cNvGrpSpPr/>
          <p:nvPr/>
        </p:nvGrpSpPr>
        <p:grpSpPr>
          <a:xfrm>
            <a:off x="320292" y="243840"/>
            <a:ext cx="3309907" cy="3309907"/>
            <a:chOff x="2135140" y="3053948"/>
            <a:chExt cx="1358359" cy="1358359"/>
          </a:xfrm>
        </p:grpSpPr>
        <p:sp>
          <p:nvSpPr>
            <p:cNvPr id="70" name="楕円 69" descr="スーツを着た男性&#10;&#10;自動的に生成された説明">
              <a:extLst>
                <a:ext uri="{FF2B5EF4-FFF2-40B4-BE49-F238E27FC236}">
                  <a16:creationId xmlns:a16="http://schemas.microsoft.com/office/drawing/2014/main" id="{4B3F2E8C-58B6-6BCC-77D1-19D214FE1F69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D8199D9F-66E3-8F6C-94A4-0BFD436CED21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algn="ctr" defTabSz="977876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ja-JP" altLang="en-US" sz="2200" dirty="0"/>
                <a:t>　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057A32F-E36F-FEE7-2B31-67B3D65CE344}"/>
              </a:ext>
            </a:extLst>
          </p:cNvPr>
          <p:cNvGrpSpPr/>
          <p:nvPr/>
        </p:nvGrpSpPr>
        <p:grpSpPr>
          <a:xfrm>
            <a:off x="5094940" y="413088"/>
            <a:ext cx="6697059" cy="2457013"/>
            <a:chOff x="-2354972" y="3683116"/>
            <a:chExt cx="8727182" cy="2853353"/>
          </a:xfrm>
        </p:grpSpPr>
        <p:pic>
          <p:nvPicPr>
            <p:cNvPr id="5" name="図 4" descr="テキスト&#10;&#10;低い精度で自動的に生成された説明">
              <a:extLst>
                <a:ext uri="{FF2B5EF4-FFF2-40B4-BE49-F238E27FC236}">
                  <a16:creationId xmlns:a16="http://schemas.microsoft.com/office/drawing/2014/main" id="{2C33AE2B-7DE3-CA9C-27D5-45FB4697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470" y="3694018"/>
              <a:ext cx="4484740" cy="2832625"/>
            </a:xfrm>
            <a:prstGeom prst="rect">
              <a:avLst/>
            </a:prstGeom>
          </p:spPr>
        </p:pic>
        <p:pic>
          <p:nvPicPr>
            <p:cNvPr id="8" name="図 7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452EADA-35C7-E7AE-54A4-1B0598F31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54972" y="3683116"/>
              <a:ext cx="3856587" cy="2853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39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51DEF-39EB-13F4-2CED-89789A7E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256516-B73A-A0D5-144E-A7EA631CDFC6}"/>
              </a:ext>
            </a:extLst>
          </p:cNvPr>
          <p:cNvSpPr txBox="1"/>
          <p:nvPr/>
        </p:nvSpPr>
        <p:spPr>
          <a:xfrm>
            <a:off x="360000" y="1620000"/>
            <a:ext cx="10994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概要</a:t>
            </a:r>
            <a:endParaRPr lang="en-US" altLang="ja-JP" sz="2000" b="1" dirty="0"/>
          </a:p>
          <a:p>
            <a:r>
              <a:rPr lang="ja-JP" altLang="en-US" sz="2000" dirty="0"/>
              <a:t>ビルボードのスプライトを複数扱ったときに、正しく描画できない問題を、テクスチャ</a:t>
            </a:r>
            <a:endParaRPr lang="en-US" altLang="ja-JP" sz="2000" dirty="0"/>
          </a:p>
          <a:p>
            <a:r>
              <a:rPr lang="ja-JP" altLang="en-US" sz="2000" dirty="0"/>
              <a:t>アトラスとしてビルボードを施すことで思い通りに描画できるようになった。</a:t>
            </a:r>
            <a:endParaRPr lang="en-US" altLang="ja-JP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297DD3F-4954-9FC0-76DD-9F799B1931E9}"/>
              </a:ext>
            </a:extLst>
          </p:cNvPr>
          <p:cNvGrpSpPr/>
          <p:nvPr/>
        </p:nvGrpSpPr>
        <p:grpSpPr>
          <a:xfrm>
            <a:off x="2816260" y="2767618"/>
            <a:ext cx="6632506" cy="3935718"/>
            <a:chOff x="2336002" y="2680679"/>
            <a:chExt cx="6763448" cy="4013419"/>
          </a:xfrm>
        </p:grpSpPr>
        <p:pic>
          <p:nvPicPr>
            <p:cNvPr id="5" name="図 4" descr="ロゴ, 会社名&#10;&#10;自動的に生成された説明">
              <a:extLst>
                <a:ext uri="{FF2B5EF4-FFF2-40B4-BE49-F238E27FC236}">
                  <a16:creationId xmlns:a16="http://schemas.microsoft.com/office/drawing/2014/main" id="{A33669DC-ABFD-5858-C6F9-41C46D71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002" y="2680679"/>
              <a:ext cx="6763448" cy="40134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FB866CB8-71B4-73FB-952B-69478F50B1FE}"/>
                </a:ext>
              </a:extLst>
            </p:cNvPr>
            <p:cNvGrpSpPr/>
            <p:nvPr/>
          </p:nvGrpSpPr>
          <p:grpSpPr>
            <a:xfrm>
              <a:off x="2406813" y="5356962"/>
              <a:ext cx="435582" cy="393190"/>
              <a:chOff x="1381311" y="3460549"/>
              <a:chExt cx="518670" cy="468191"/>
            </a:xfrm>
          </p:grpSpPr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6CC1DB32-F948-2276-B88D-99DA0EFE8C60}"/>
                  </a:ext>
                </a:extLst>
              </p:cNvPr>
              <p:cNvSpPr/>
              <p:nvPr/>
            </p:nvSpPr>
            <p:spPr>
              <a:xfrm>
                <a:off x="1381311" y="3460549"/>
                <a:ext cx="468191" cy="46819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C1B1C469-80A8-F815-A794-EC7DC7F1C800}"/>
                  </a:ext>
                </a:extLst>
              </p:cNvPr>
              <p:cNvGrpSpPr/>
              <p:nvPr/>
            </p:nvGrpSpPr>
            <p:grpSpPr>
              <a:xfrm>
                <a:off x="1390172" y="3474870"/>
                <a:ext cx="509809" cy="390433"/>
                <a:chOff x="597807" y="3977097"/>
                <a:chExt cx="509809" cy="390433"/>
              </a:xfrm>
            </p:grpSpPr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4B7AFD93-1054-DFAB-60EB-6DF8F5AF80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018" y="4221018"/>
                  <a:ext cx="347172" cy="0"/>
                </a:xfrm>
                <a:prstGeom prst="straightConnector1">
                  <a:avLst/>
                </a:prstGeom>
                <a:ln w="95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8532E2A5-0DFE-0DA2-E0D8-CF990AE9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7422" y="4029825"/>
                  <a:ext cx="2" cy="337705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69689087-1F77-549E-FA92-D5BA603CF393}"/>
                    </a:ext>
                  </a:extLst>
                </p:cNvPr>
                <p:cNvSpPr txBox="1"/>
                <p:nvPr/>
              </p:nvSpPr>
              <p:spPr>
                <a:xfrm>
                  <a:off x="597807" y="3977097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chemeClr val="accent1"/>
                      </a:solidFill>
                    </a:rPr>
                    <a:t>Z</a:t>
                  </a:r>
                  <a:endParaRPr lang="ja-JP" altLang="en-US" sz="5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243BBA7A-55DA-26C3-DB45-B15C7C5FD6C6}"/>
                    </a:ext>
                  </a:extLst>
                </p:cNvPr>
                <p:cNvSpPr txBox="1"/>
                <p:nvPr/>
              </p:nvSpPr>
              <p:spPr>
                <a:xfrm>
                  <a:off x="823136" y="4043774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rgbClr val="FF0000"/>
                      </a:solidFill>
                    </a:rPr>
                    <a:t>X</a:t>
                  </a:r>
                  <a:endParaRPr lang="ja-JP" altLang="en-US" sz="5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6981722C-34C9-A24C-104D-E0C8F99D0979}"/>
                </a:ext>
              </a:extLst>
            </p:cNvPr>
            <p:cNvGrpSpPr/>
            <p:nvPr/>
          </p:nvGrpSpPr>
          <p:grpSpPr>
            <a:xfrm>
              <a:off x="2415440" y="3220374"/>
              <a:ext cx="435582" cy="393190"/>
              <a:chOff x="1381311" y="3460549"/>
              <a:chExt cx="518670" cy="468191"/>
            </a:xfrm>
          </p:grpSpPr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4FB35367-35BE-686B-3D12-B85A8E9D8F1E}"/>
                  </a:ext>
                </a:extLst>
              </p:cNvPr>
              <p:cNvSpPr/>
              <p:nvPr/>
            </p:nvSpPr>
            <p:spPr>
              <a:xfrm>
                <a:off x="1381311" y="3460549"/>
                <a:ext cx="468191" cy="46819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/>
              </a:p>
            </p:txBody>
          </p: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904E2FA9-7348-6AAF-9BCF-0AAEDC68CE56}"/>
                  </a:ext>
                </a:extLst>
              </p:cNvPr>
              <p:cNvGrpSpPr/>
              <p:nvPr/>
            </p:nvGrpSpPr>
            <p:grpSpPr>
              <a:xfrm>
                <a:off x="1390172" y="3474870"/>
                <a:ext cx="509809" cy="390433"/>
                <a:chOff x="597807" y="3977097"/>
                <a:chExt cx="509809" cy="390433"/>
              </a:xfrm>
            </p:grpSpPr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A10CA2C-1953-FE06-669D-0A6DEEBF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018" y="4221018"/>
                  <a:ext cx="347172" cy="0"/>
                </a:xfrm>
                <a:prstGeom prst="straightConnector1">
                  <a:avLst/>
                </a:prstGeom>
                <a:ln w="95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矢印コネクタ 40">
                  <a:extLst>
                    <a:ext uri="{FF2B5EF4-FFF2-40B4-BE49-F238E27FC236}">
                      <a16:creationId xmlns:a16="http://schemas.microsoft.com/office/drawing/2014/main" id="{785FB698-D5A2-D581-7873-A05AF029B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7422" y="4029825"/>
                  <a:ext cx="2" cy="337705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916BF689-1FA6-B43A-5930-EE0E3F37E11F}"/>
                    </a:ext>
                  </a:extLst>
                </p:cNvPr>
                <p:cNvSpPr txBox="1"/>
                <p:nvPr/>
              </p:nvSpPr>
              <p:spPr>
                <a:xfrm>
                  <a:off x="597807" y="3977097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chemeClr val="accent1"/>
                      </a:solidFill>
                    </a:rPr>
                    <a:t>Z</a:t>
                  </a:r>
                  <a:endParaRPr lang="ja-JP" altLang="en-US" sz="5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00C166B2-8FE7-7741-5F74-CD745E15D44E}"/>
                    </a:ext>
                  </a:extLst>
                </p:cNvPr>
                <p:cNvSpPr txBox="1"/>
                <p:nvPr/>
              </p:nvSpPr>
              <p:spPr>
                <a:xfrm>
                  <a:off x="823136" y="4043774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rgbClr val="FF0000"/>
                      </a:solidFill>
                    </a:rPr>
                    <a:t>X</a:t>
                  </a:r>
                  <a:endParaRPr lang="ja-JP" altLang="en-US" sz="5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9F1933-22EC-118F-8B0B-F0538CAF6FA7}"/>
              </a:ext>
            </a:extLst>
          </p:cNvPr>
          <p:cNvSpPr txBox="1"/>
          <p:nvPr/>
        </p:nvSpPr>
        <p:spPr>
          <a:xfrm>
            <a:off x="2045423" y="468001"/>
            <a:ext cx="8174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3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テクスチャのアトラス化でまとめて描画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</a:t>
            </a:r>
            <a:r>
              <a:rPr lang="en-US" altLang="ja-JP" sz="2000" dirty="0"/>
              <a:t>Essential/enemyHud.cpp R:102 </a:t>
            </a:r>
            <a:r>
              <a:rPr lang="ja-JP" altLang="en-US" sz="2000" dirty="0"/>
              <a:t>～</a:t>
            </a:r>
            <a:r>
              <a:rPr lang="en-US" altLang="ja-JP" sz="2000" dirty="0"/>
              <a:t> 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F7BB62-8EC9-17FA-4E69-CC383B686F5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37018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0BD36-D229-42BF-66E5-953A46971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D0C82DF-76D5-B3E4-408F-7C975A06629B}"/>
              </a:ext>
            </a:extLst>
          </p:cNvPr>
          <p:cNvSpPr txBox="1"/>
          <p:nvPr/>
        </p:nvSpPr>
        <p:spPr>
          <a:xfrm>
            <a:off x="2045423" y="468001"/>
            <a:ext cx="8174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3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テクスチャのアトラス化でまとめて描画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</a:t>
            </a:r>
            <a:r>
              <a:rPr lang="en-US" altLang="ja-JP" sz="2000" dirty="0"/>
              <a:t>Essential/enemyHud.cpp R:102 </a:t>
            </a:r>
            <a:r>
              <a:rPr lang="ja-JP" altLang="en-US" sz="2000" dirty="0"/>
              <a:t>～</a:t>
            </a:r>
            <a:r>
              <a:rPr lang="en-US" altLang="ja-JP" sz="2000" dirty="0"/>
              <a:t> 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BE8F4F0-C029-D5F7-B013-901FD51864BC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92EFF0-F715-6BB4-8D8D-4C4CFDA0CA81}"/>
              </a:ext>
            </a:extLst>
          </p:cNvPr>
          <p:cNvSpPr txBox="1"/>
          <p:nvPr/>
        </p:nvSpPr>
        <p:spPr>
          <a:xfrm>
            <a:off x="381462" y="1938251"/>
            <a:ext cx="997221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苦労した点と解決方法</a:t>
            </a:r>
            <a:endParaRPr lang="en-US" altLang="ja-JP" sz="2000" b="1" dirty="0"/>
          </a:p>
          <a:p>
            <a:r>
              <a:rPr lang="ja-JP" altLang="en-US" sz="2000" dirty="0"/>
              <a:t>ミップマップレベルの設定をしておらず、気づくのに時間をかけてしまったこと。</a:t>
            </a:r>
            <a:endParaRPr lang="en-US" altLang="ja-JP" sz="2000" dirty="0"/>
          </a:p>
          <a:p>
            <a:r>
              <a:rPr lang="ja-JP" altLang="en-US" sz="2000" dirty="0"/>
              <a:t>　⇒関数の上から順番に確認をしていくことで間違いに気づけた。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dirty="0"/>
              <a:t>アトラス化したいテクスチャの処理が煩雑だった。</a:t>
            </a:r>
            <a:endParaRPr lang="en-US" altLang="ja-JP" sz="2000" dirty="0"/>
          </a:p>
          <a:p>
            <a:r>
              <a:rPr lang="ja-JP" altLang="en-US" sz="2000" dirty="0"/>
              <a:t>　⇒ラムダ式でスッキリと書くことができた。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b="1" dirty="0"/>
              <a:t>今後に活かしたいこと</a:t>
            </a:r>
            <a:endParaRPr lang="en-US" altLang="ja-JP" sz="2000" dirty="0"/>
          </a:p>
          <a:p>
            <a:r>
              <a:rPr lang="ja-JP" altLang="en-US" sz="2000" dirty="0"/>
              <a:t>コンポーネント化して、もっと楽に使えるようにしたい。</a:t>
            </a:r>
            <a:endParaRPr lang="en-US" altLang="ja-JP" sz="2000" dirty="0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59C3C89C-328C-2F8E-EA8F-BD4A0955E721}"/>
              </a:ext>
            </a:extLst>
          </p:cNvPr>
          <p:cNvGrpSpPr/>
          <p:nvPr/>
        </p:nvGrpSpPr>
        <p:grpSpPr>
          <a:xfrm>
            <a:off x="8356810" y="2530187"/>
            <a:ext cx="3475839" cy="1020396"/>
            <a:chOff x="7367652" y="2660073"/>
            <a:chExt cx="3475838" cy="1020396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CD33101D-B6C6-F048-7B48-0CF7D02E6FC4}"/>
                </a:ext>
              </a:extLst>
            </p:cNvPr>
            <p:cNvGrpSpPr/>
            <p:nvPr/>
          </p:nvGrpSpPr>
          <p:grpSpPr>
            <a:xfrm>
              <a:off x="7367652" y="2937163"/>
              <a:ext cx="3475838" cy="743306"/>
              <a:chOff x="1345333" y="5661740"/>
              <a:chExt cx="4826379" cy="1032118"/>
            </a:xfrm>
          </p:grpSpPr>
          <p:pic>
            <p:nvPicPr>
              <p:cNvPr id="5" name="図 4" descr="テキスト&#10;&#10;自動的に生成された説明">
                <a:extLst>
                  <a:ext uri="{FF2B5EF4-FFF2-40B4-BE49-F238E27FC236}">
                    <a16:creationId xmlns:a16="http://schemas.microsoft.com/office/drawing/2014/main" id="{1F121A2A-22EB-260C-300B-FC3F959382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5333" y="5661740"/>
                <a:ext cx="4826379" cy="1032118"/>
              </a:xfrm>
              <a:prstGeom prst="rect">
                <a:avLst/>
              </a:prstGeom>
              <a:ln w="38100">
                <a:noFill/>
              </a:ln>
            </p:spPr>
          </p:pic>
          <p:cxnSp>
            <p:nvCxnSpPr>
              <p:cNvPr id="21" name="直線コネクタ 20">
                <a:extLst>
                  <a:ext uri="{FF2B5EF4-FFF2-40B4-BE49-F238E27FC236}">
                    <a16:creationId xmlns:a16="http://schemas.microsoft.com/office/drawing/2014/main" id="{9726F13D-B0E6-1008-8C50-4A7113C3A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5830" y="6571151"/>
                <a:ext cx="124206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CC4D6A2-FF74-2929-DC93-8B71C37DF2FD}"/>
                </a:ext>
              </a:extLst>
            </p:cNvPr>
            <p:cNvSpPr txBox="1"/>
            <p:nvPr/>
          </p:nvSpPr>
          <p:spPr>
            <a:xfrm>
              <a:off x="7786260" y="2660073"/>
              <a:ext cx="26231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ミップマップレベルの設定</a:t>
              </a: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F634DE7-218D-A0C1-39BD-BE0C33908D18}"/>
              </a:ext>
            </a:extLst>
          </p:cNvPr>
          <p:cNvGrpSpPr/>
          <p:nvPr/>
        </p:nvGrpSpPr>
        <p:grpSpPr>
          <a:xfrm>
            <a:off x="2975930" y="3724733"/>
            <a:ext cx="8836203" cy="3021853"/>
            <a:chOff x="121028" y="3414339"/>
            <a:chExt cx="9826535" cy="3360533"/>
          </a:xfrm>
        </p:grpSpPr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48788B09-4A34-496C-64CE-BCEC470CF15C}"/>
                </a:ext>
              </a:extLst>
            </p:cNvPr>
            <p:cNvGrpSpPr/>
            <p:nvPr/>
          </p:nvGrpSpPr>
          <p:grpSpPr>
            <a:xfrm>
              <a:off x="121028" y="3719089"/>
              <a:ext cx="9826535" cy="3055783"/>
              <a:chOff x="121028" y="3719089"/>
              <a:chExt cx="9826535" cy="3055783"/>
            </a:xfrm>
          </p:grpSpPr>
          <p:pic>
            <p:nvPicPr>
              <p:cNvPr id="7" name="図 6" descr="テキスト&#10;&#10;自動的に生成された説明">
                <a:extLst>
                  <a:ext uri="{FF2B5EF4-FFF2-40B4-BE49-F238E27FC236}">
                    <a16:creationId xmlns:a16="http://schemas.microsoft.com/office/drawing/2014/main" id="{0542B674-C50A-8CC2-0C16-E8C3EBEE5C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028" y="5042174"/>
                <a:ext cx="9826535" cy="1732698"/>
              </a:xfrm>
              <a:prstGeom prst="rect">
                <a:avLst/>
              </a:prstGeom>
            </p:spPr>
          </p:pic>
          <p:pic>
            <p:nvPicPr>
              <p:cNvPr id="15" name="図 14" descr="テキスト&#10;&#10;自動的に生成された説明">
                <a:extLst>
                  <a:ext uri="{FF2B5EF4-FFF2-40B4-BE49-F238E27FC236}">
                    <a16:creationId xmlns:a16="http://schemas.microsoft.com/office/drawing/2014/main" id="{64C613E2-7AFB-C194-AA1A-9A334A4C7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948" y="3719089"/>
                <a:ext cx="3741744" cy="1318374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</p:grp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C70812E-A83A-E4A0-267B-CA89BA79B42F}"/>
                </a:ext>
              </a:extLst>
            </p:cNvPr>
            <p:cNvSpPr txBox="1"/>
            <p:nvPr/>
          </p:nvSpPr>
          <p:spPr>
            <a:xfrm>
              <a:off x="6671938" y="3414339"/>
              <a:ext cx="3103280" cy="376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ラムダ式で処理をまとめる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74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A99B9-F2CE-905E-207C-1AE3D3D41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9A1C1E-CE04-9728-12E2-34B9AE40399D}"/>
              </a:ext>
            </a:extLst>
          </p:cNvPr>
          <p:cNvSpPr txBox="1"/>
          <p:nvPr/>
        </p:nvSpPr>
        <p:spPr>
          <a:xfrm>
            <a:off x="360000" y="1620000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ja-JP" altLang="en-US" dirty="0"/>
              <a:t>読み込んだテクスチャ情報を保存しておくことで、作成処理は一度のみの効率的なリソース管理。</a:t>
            </a:r>
          </a:p>
        </p:txBody>
      </p:sp>
      <p:pic>
        <p:nvPicPr>
          <p:cNvPr id="16" name="図 15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3D69BD8A-3118-AC31-708A-451F36DD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9" y="2405506"/>
            <a:ext cx="5109545" cy="4376294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1AC409F-D7A9-FB61-728D-2FF59018D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262" y="2405506"/>
            <a:ext cx="5100262" cy="4376294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D972551-D196-943C-53E0-44C2E75B7CE6}"/>
              </a:ext>
            </a:extLst>
          </p:cNvPr>
          <p:cNvSpPr txBox="1"/>
          <p:nvPr/>
        </p:nvSpPr>
        <p:spPr>
          <a:xfrm>
            <a:off x="1311637" y="468001"/>
            <a:ext cx="96417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4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フライウェイトパターンを使ったリソースの使い回し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</a:t>
            </a:r>
            <a:r>
              <a:rPr lang="en-US" altLang="ja-JP" sz="2000" dirty="0"/>
              <a:t>System/Manager/textureManager.cpp)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3D494A-892C-C0E4-4FD6-AB8E47F4DFD1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1844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AA5B-7246-BF94-E482-4A8891BF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48D9023-90F9-67CF-2072-82A86FB7858A}"/>
              </a:ext>
            </a:extLst>
          </p:cNvPr>
          <p:cNvSpPr txBox="1"/>
          <p:nvPr/>
        </p:nvSpPr>
        <p:spPr>
          <a:xfrm>
            <a:off x="1311637" y="468001"/>
            <a:ext cx="964175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4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フライウェイトパターンを使ったリソースの使い回し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</a:t>
            </a:r>
            <a:r>
              <a:rPr lang="en-US" altLang="ja-JP" sz="2000" dirty="0"/>
              <a:t>System/Manager/textureManager.cpp)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A265F1-3ADA-437C-6AE1-DD0E031E018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42349B-7690-CFB3-6144-CDD653CBDBB2}"/>
              </a:ext>
            </a:extLst>
          </p:cNvPr>
          <p:cNvSpPr txBox="1"/>
          <p:nvPr/>
        </p:nvSpPr>
        <p:spPr>
          <a:xfrm>
            <a:off x="381461" y="1938253"/>
            <a:ext cx="62594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技術を通した学び</a:t>
            </a:r>
            <a:endParaRPr lang="en-US" altLang="ja-JP" sz="2000" b="1" dirty="0"/>
          </a:p>
          <a:p>
            <a:r>
              <a:rPr lang="ja-JP" altLang="en-US" sz="2000" dirty="0"/>
              <a:t>メモリに対する意識が身についた。</a:t>
            </a:r>
            <a:endParaRPr lang="en-US" altLang="ja-JP" sz="2000" dirty="0"/>
          </a:p>
          <a:p>
            <a:r>
              <a:rPr lang="ja-JP" altLang="en-US" sz="2000" dirty="0"/>
              <a:t>読み込みの負荷の大きさと、リソース使い回しの</a:t>
            </a:r>
            <a:endParaRPr lang="en-US" altLang="ja-JP" sz="2000" dirty="0"/>
          </a:p>
          <a:p>
            <a:r>
              <a:rPr lang="ja-JP" altLang="en-US" sz="2000" dirty="0"/>
              <a:t>重要性に気が付いた。</a:t>
            </a:r>
            <a:endParaRPr lang="en-US" altLang="ja-JP" sz="2000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DBED238-2FB5-5A58-8412-8567E2776BB9}"/>
              </a:ext>
            </a:extLst>
          </p:cNvPr>
          <p:cNvGrpSpPr/>
          <p:nvPr/>
        </p:nvGrpSpPr>
        <p:grpSpPr>
          <a:xfrm>
            <a:off x="1545778" y="1564616"/>
            <a:ext cx="10059376" cy="5195775"/>
            <a:chOff x="2012503" y="1621766"/>
            <a:chExt cx="10059376" cy="5195774"/>
          </a:xfrm>
        </p:grpSpPr>
        <p:pic>
          <p:nvPicPr>
            <p:cNvPr id="5" name="図 4" descr="テキスト&#10;&#10;自動的に生成された説明">
              <a:extLst>
                <a:ext uri="{FF2B5EF4-FFF2-40B4-BE49-F238E27FC236}">
                  <a16:creationId xmlns:a16="http://schemas.microsoft.com/office/drawing/2014/main" id="{D1A081D3-76D9-1BEF-3A98-79D59FEF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28" y="1971781"/>
              <a:ext cx="5041351" cy="4808579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FAEE692-9B48-8BAB-7F8F-F95C8779ABF3}"/>
                </a:ext>
              </a:extLst>
            </p:cNvPr>
            <p:cNvSpPr txBox="1"/>
            <p:nvPr/>
          </p:nvSpPr>
          <p:spPr>
            <a:xfrm>
              <a:off x="7447474" y="1621766"/>
              <a:ext cx="42154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テクスチャ読み込み関数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42E4EC0-862F-951A-4665-4D51177D374D}"/>
                </a:ext>
              </a:extLst>
            </p:cNvPr>
            <p:cNvSpPr/>
            <p:nvPr/>
          </p:nvSpPr>
          <p:spPr>
            <a:xfrm>
              <a:off x="7246189" y="4891178"/>
              <a:ext cx="3398807" cy="12163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383CB49-148A-C3B3-57F9-373E9F9022DC}"/>
                </a:ext>
              </a:extLst>
            </p:cNvPr>
            <p:cNvSpPr txBox="1"/>
            <p:nvPr/>
          </p:nvSpPr>
          <p:spPr>
            <a:xfrm>
              <a:off x="2012503" y="6232765"/>
              <a:ext cx="37215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テクスチャを読み込めなかった場合は</a:t>
              </a:r>
              <a:endParaRPr lang="en-US" altLang="ja-JP" sz="1600" dirty="0"/>
            </a:p>
            <a:p>
              <a:r>
                <a:rPr lang="ja-JP" altLang="en-US" sz="1600" dirty="0"/>
                <a:t>「無効なテクスチャ」を使用</a:t>
              </a:r>
            </a:p>
          </p:txBody>
        </p:sp>
        <p:pic>
          <p:nvPicPr>
            <p:cNvPr id="11" name="図 10" descr="図形&#10;&#10;自動的に生成された説明">
              <a:extLst>
                <a:ext uri="{FF2B5EF4-FFF2-40B4-BE49-F238E27FC236}">
                  <a16:creationId xmlns:a16="http://schemas.microsoft.com/office/drawing/2014/main" id="{415ACA6F-9512-2DB2-9731-FE760595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434" y="3704500"/>
              <a:ext cx="1705200" cy="1574866"/>
            </a:xfrm>
            <a:prstGeom prst="rect">
              <a:avLst/>
            </a:prstGeom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DFC5DA1E-0E8B-FC22-E2E7-8B53E9DA3F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4702" y="5652655"/>
              <a:ext cx="2911807" cy="49797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58FEB50-63B6-4337-1E77-A9505305DE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7064" y="5426015"/>
              <a:ext cx="92016" cy="7303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05870B12-E2AD-C774-1429-896831DE3CC4}"/>
                </a:ext>
              </a:extLst>
            </p:cNvPr>
            <p:cNvSpPr txBox="1"/>
            <p:nvPr/>
          </p:nvSpPr>
          <p:spPr>
            <a:xfrm>
              <a:off x="2849207" y="3355316"/>
              <a:ext cx="2144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1600" dirty="0"/>
                <a:t>無効なテクスチャ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11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E268-276B-00C3-D277-D68CBC9D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71DEC9-4317-B7C1-ECC1-3E441BC19E4A}"/>
              </a:ext>
            </a:extLst>
          </p:cNvPr>
          <p:cNvSpPr txBox="1"/>
          <p:nvPr/>
        </p:nvSpPr>
        <p:spPr>
          <a:xfrm>
            <a:off x="360000" y="1620000"/>
            <a:ext cx="958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概要</a:t>
            </a:r>
            <a:endParaRPr lang="en-US" altLang="ja-JP" sz="2000" b="1" dirty="0"/>
          </a:p>
          <a:p>
            <a:r>
              <a:rPr lang="en-US" altLang="ja-JP" sz="2000" dirty="0"/>
              <a:t>std::</a:t>
            </a:r>
            <a:r>
              <a:rPr lang="en-US" altLang="ja-JP" sz="2000" dirty="0" err="1"/>
              <a:t>shared_ptr</a:t>
            </a:r>
            <a:r>
              <a:rPr lang="ja-JP" altLang="en-US" sz="2000" dirty="0"/>
              <a:t>や</a:t>
            </a:r>
            <a:r>
              <a:rPr lang="en-US" altLang="ja-JP" sz="2000" dirty="0"/>
              <a:t>std::</a:t>
            </a:r>
            <a:r>
              <a:rPr lang="en-US" altLang="ja-JP" sz="2000" dirty="0" err="1"/>
              <a:t>weak_ptr</a:t>
            </a:r>
            <a:r>
              <a:rPr lang="ja-JP" altLang="en-US" sz="2000" dirty="0"/>
              <a:t>、</a:t>
            </a:r>
            <a:r>
              <a:rPr lang="en-US" altLang="ja-JP" sz="2000" dirty="0" err="1"/>
              <a:t>ComPtr</a:t>
            </a:r>
            <a:r>
              <a:rPr lang="ja-JP" altLang="en-US" sz="2000" dirty="0"/>
              <a:t>といったスマートポインタを使うことで</a:t>
            </a:r>
            <a:endParaRPr lang="en-US" altLang="ja-JP" sz="2000" dirty="0"/>
          </a:p>
          <a:p>
            <a:r>
              <a:rPr lang="ja-JP" altLang="en-US" sz="2000" dirty="0"/>
              <a:t>メモリリークせずにプログラムを終了させられる。</a:t>
            </a:r>
            <a:endParaRPr lang="en-US" altLang="ja-JP" sz="2000" dirty="0"/>
          </a:p>
          <a:p>
            <a:r>
              <a:rPr lang="ja-JP" altLang="en-US" sz="2000" dirty="0"/>
              <a:t>生ポインタを使わずに、</a:t>
            </a:r>
            <a:endParaRPr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F65C6FE-00C5-1898-9E4B-263758715CB8}"/>
              </a:ext>
            </a:extLst>
          </p:cNvPr>
          <p:cNvSpPr txBox="1"/>
          <p:nvPr/>
        </p:nvSpPr>
        <p:spPr>
          <a:xfrm>
            <a:off x="1568812" y="468001"/>
            <a:ext cx="91274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5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スマートポインタを使った安全なインスタンス管理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ポインタ型変数の宣言場所全般</a:t>
            </a:r>
            <a:r>
              <a:rPr lang="en-US" altLang="ja-JP" sz="2000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982708-15BD-1970-B180-836D2AE9252F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6770D8D-84C2-599A-372F-5563280E0C45}"/>
              </a:ext>
            </a:extLst>
          </p:cNvPr>
          <p:cNvGrpSpPr/>
          <p:nvPr/>
        </p:nvGrpSpPr>
        <p:grpSpPr>
          <a:xfrm>
            <a:off x="556646" y="3567891"/>
            <a:ext cx="5353428" cy="2721979"/>
            <a:chOff x="1945771" y="3529358"/>
            <a:chExt cx="4201111" cy="2136077"/>
          </a:xfrm>
        </p:grpSpPr>
        <p:pic>
          <p:nvPicPr>
            <p:cNvPr id="10" name="図 9" descr="テキスト&#10;&#10;自動的に生成された説明">
              <a:extLst>
                <a:ext uri="{FF2B5EF4-FFF2-40B4-BE49-F238E27FC236}">
                  <a16:creationId xmlns:a16="http://schemas.microsoft.com/office/drawing/2014/main" id="{DFDAD8DD-3FB9-EAFD-06F4-D9D6010F9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771" y="3864959"/>
              <a:ext cx="4201111" cy="1800476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83A9B12-D13D-A9DD-7BB4-061450F8BF77}"/>
                </a:ext>
              </a:extLst>
            </p:cNvPr>
            <p:cNvSpPr txBox="1"/>
            <p:nvPr/>
          </p:nvSpPr>
          <p:spPr>
            <a:xfrm>
              <a:off x="2782681" y="3529358"/>
              <a:ext cx="2543747" cy="28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err="1"/>
                <a:t>stl</a:t>
              </a:r>
              <a:r>
                <a:rPr lang="ja-JP" altLang="en-US" dirty="0"/>
                <a:t>のスマートポインタ宣言例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26A3EE5-BC90-F749-A5E2-D65538AF6257}"/>
              </a:ext>
            </a:extLst>
          </p:cNvPr>
          <p:cNvGrpSpPr/>
          <p:nvPr/>
        </p:nvGrpSpPr>
        <p:grpSpPr>
          <a:xfrm>
            <a:off x="6809565" y="2589157"/>
            <a:ext cx="4001059" cy="4084248"/>
            <a:chOff x="7037080" y="2609850"/>
            <a:chExt cx="4001058" cy="4084248"/>
          </a:xfrm>
        </p:grpSpPr>
        <p:pic>
          <p:nvPicPr>
            <p:cNvPr id="12" name="図 11" descr="テキスト&#10;&#10;自動的に生成された説明">
              <a:extLst>
                <a:ext uri="{FF2B5EF4-FFF2-40B4-BE49-F238E27FC236}">
                  <a16:creationId xmlns:a16="http://schemas.microsoft.com/office/drawing/2014/main" id="{35849F20-F61D-878A-4508-B7520BBE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80" y="2950251"/>
              <a:ext cx="4001058" cy="3743847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A838F28-48E9-1FD4-FC03-A59AA44C6ABB}"/>
                </a:ext>
              </a:extLst>
            </p:cNvPr>
            <p:cNvSpPr txBox="1"/>
            <p:nvPr/>
          </p:nvSpPr>
          <p:spPr>
            <a:xfrm>
              <a:off x="7915276" y="2609850"/>
              <a:ext cx="19049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 err="1"/>
                <a:t>ComPtr</a:t>
              </a:r>
              <a:r>
                <a:rPr lang="ja-JP" altLang="en-US" dirty="0"/>
                <a:t>の宣言例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60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DFFF-DD1B-2F6D-03DB-6D6B3FF4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6F2CDF4-9904-CF10-C9BA-E202FD556146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12CF7D-280D-809B-2C7C-19EFA1C093C4}"/>
              </a:ext>
            </a:extLst>
          </p:cNvPr>
          <p:cNvSpPr txBox="1"/>
          <p:nvPr/>
        </p:nvSpPr>
        <p:spPr>
          <a:xfrm>
            <a:off x="381462" y="1938253"/>
            <a:ext cx="115981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苦労した点と解決方法</a:t>
            </a:r>
            <a:endParaRPr lang="en-US" altLang="ja-JP" sz="2000" b="1" dirty="0"/>
          </a:p>
          <a:p>
            <a:r>
              <a:rPr lang="ja-JP" altLang="en-US" sz="2000" dirty="0"/>
              <a:t>ポインタ型変数を用いている箇所の置き換え、また弱参照を用いた</a:t>
            </a:r>
            <a:endParaRPr lang="en-US" altLang="ja-JP" sz="2000" dirty="0"/>
          </a:p>
          <a:p>
            <a:r>
              <a:rPr lang="ja-JP" altLang="en-US" sz="2000" dirty="0"/>
              <a:t>場合のロックチェックを全ての場所で行うこと。</a:t>
            </a:r>
            <a:endParaRPr lang="en-US" altLang="ja-JP" sz="2000" dirty="0"/>
          </a:p>
          <a:p>
            <a:r>
              <a:rPr lang="ja-JP" altLang="en-US" sz="2000" dirty="0"/>
              <a:t>　⇒</a:t>
            </a:r>
            <a:r>
              <a:rPr lang="en-US" altLang="ja-JP" sz="2000" dirty="0"/>
              <a:t>VS</a:t>
            </a:r>
            <a:r>
              <a:rPr lang="ja-JP" altLang="en-US" sz="2000" dirty="0"/>
              <a:t>の置換、検索機能で素早く対応できた。</a:t>
            </a:r>
            <a:endParaRPr lang="en-US" altLang="ja-JP" sz="2000" dirty="0"/>
          </a:p>
          <a:p>
            <a:endParaRPr lang="en-US" altLang="ja-JP" sz="2000" dirty="0"/>
          </a:p>
          <a:p>
            <a:r>
              <a:rPr lang="en-US" altLang="ja-JP" sz="2000" dirty="0"/>
              <a:t>template</a:t>
            </a:r>
            <a:r>
              <a:rPr lang="ja-JP" altLang="en-US" sz="2000" dirty="0"/>
              <a:t>関数で、特定のオブジェクトを</a:t>
            </a:r>
            <a:endParaRPr lang="en-US" altLang="ja-JP" sz="2000" dirty="0"/>
          </a:p>
          <a:p>
            <a:r>
              <a:rPr lang="ja-JP" altLang="en-US" sz="2000" dirty="0"/>
              <a:t>見つけたあとにループに使用している変数を</a:t>
            </a:r>
            <a:endParaRPr lang="en-US" altLang="ja-JP" sz="2000" dirty="0"/>
          </a:p>
          <a:p>
            <a:r>
              <a:rPr lang="ja-JP" altLang="en-US" sz="2000" dirty="0"/>
              <a:t>戻り値として返せない。</a:t>
            </a:r>
            <a:endParaRPr lang="en-US" altLang="ja-JP" sz="2000" dirty="0"/>
          </a:p>
          <a:p>
            <a:r>
              <a:rPr lang="ja-JP" altLang="en-US" sz="2000" dirty="0"/>
              <a:t>また、通常の型変換も不可。</a:t>
            </a:r>
            <a:endParaRPr lang="en-US" altLang="ja-JP" sz="2000" dirty="0"/>
          </a:p>
          <a:p>
            <a:r>
              <a:rPr lang="ja-JP" altLang="en-US" sz="2000" dirty="0"/>
              <a:t>　⇒</a:t>
            </a:r>
            <a:r>
              <a:rPr lang="en-US" altLang="ja-JP" sz="2000" dirty="0"/>
              <a:t>std::</a:t>
            </a:r>
            <a:r>
              <a:rPr lang="en-US" altLang="ja-JP" sz="2000" dirty="0" err="1"/>
              <a:t>dynamic_pointer_cast</a:t>
            </a:r>
            <a:r>
              <a:rPr lang="ja-JP" altLang="en-US" sz="2000" dirty="0"/>
              <a:t>で型変換を行った。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b="1" dirty="0"/>
              <a:t>今後に活かしたいこと</a:t>
            </a:r>
            <a:endParaRPr lang="en-US" altLang="ja-JP" sz="2000" dirty="0"/>
          </a:p>
          <a:p>
            <a:r>
              <a:rPr lang="en-US" altLang="ja-JP" sz="2000" dirty="0" err="1"/>
              <a:t>ComPtr</a:t>
            </a:r>
            <a:r>
              <a:rPr lang="ja-JP" altLang="en-US" sz="2000" dirty="0"/>
              <a:t>の部分がエイリアスで自分しか</a:t>
            </a:r>
            <a:endParaRPr lang="en-US" altLang="ja-JP" sz="2000" dirty="0"/>
          </a:p>
          <a:p>
            <a:r>
              <a:rPr lang="ja-JP" altLang="en-US" sz="2000" dirty="0"/>
              <a:t>わからないようになってしまっている。</a:t>
            </a:r>
            <a:endParaRPr lang="en-US" altLang="ja-JP" sz="2000" dirty="0"/>
          </a:p>
          <a:p>
            <a:r>
              <a:rPr lang="ja-JP" altLang="en-US" sz="2000" dirty="0"/>
              <a:t>チーム制作を意識して、書き直したい。</a:t>
            </a:r>
            <a:endParaRPr lang="en-US" altLang="ja-JP" sz="20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672FA63-4AA7-C731-18B3-66CF1333BBAE}"/>
              </a:ext>
            </a:extLst>
          </p:cNvPr>
          <p:cNvGrpSpPr/>
          <p:nvPr/>
        </p:nvGrpSpPr>
        <p:grpSpPr>
          <a:xfrm>
            <a:off x="8389018" y="1727941"/>
            <a:ext cx="3697195" cy="1214697"/>
            <a:chOff x="7826466" y="3438525"/>
            <a:chExt cx="3697194" cy="1214697"/>
          </a:xfrm>
        </p:grpSpPr>
        <p:pic>
          <p:nvPicPr>
            <p:cNvPr id="8" name="図 7" descr="テキスト&#10;&#10;自動的に生成された説明">
              <a:extLst>
                <a:ext uri="{FF2B5EF4-FFF2-40B4-BE49-F238E27FC236}">
                  <a16:creationId xmlns:a16="http://schemas.microsoft.com/office/drawing/2014/main" id="{F2323CDD-3E89-A718-28F0-41092896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466" y="3814683"/>
              <a:ext cx="3697194" cy="838539"/>
            </a:xfrm>
            <a:prstGeom prst="rect">
              <a:avLst/>
            </a:prstGeom>
          </p:spPr>
        </p:pic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40AB368C-F109-5EF2-A08B-7130442A437A}"/>
                </a:ext>
              </a:extLst>
            </p:cNvPr>
            <p:cNvSpPr txBox="1"/>
            <p:nvPr/>
          </p:nvSpPr>
          <p:spPr>
            <a:xfrm>
              <a:off x="8010526" y="3438525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アクセス前のロックチェック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EC63F2B6-5289-F47B-DDC8-47595D60BA09}"/>
              </a:ext>
            </a:extLst>
          </p:cNvPr>
          <p:cNvGrpSpPr/>
          <p:nvPr/>
        </p:nvGrpSpPr>
        <p:grpSpPr>
          <a:xfrm>
            <a:off x="6261753" y="3499281"/>
            <a:ext cx="5803588" cy="3248760"/>
            <a:chOff x="6921661" y="3272500"/>
            <a:chExt cx="6063971" cy="3394518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C3FE274D-89F9-3FA3-189E-6A8B7CE530BD}"/>
                </a:ext>
              </a:extLst>
            </p:cNvPr>
            <p:cNvGrpSpPr/>
            <p:nvPr/>
          </p:nvGrpSpPr>
          <p:grpSpPr>
            <a:xfrm>
              <a:off x="6921661" y="3272500"/>
              <a:ext cx="6063971" cy="3394518"/>
              <a:chOff x="418890" y="3246698"/>
              <a:chExt cx="6868484" cy="3516052"/>
            </a:xfrm>
          </p:grpSpPr>
          <p:pic>
            <p:nvPicPr>
              <p:cNvPr id="5" name="図 4" descr="テキスト&#10;&#10;自動的に生成された説明">
                <a:extLst>
                  <a:ext uri="{FF2B5EF4-FFF2-40B4-BE49-F238E27FC236}">
                    <a16:creationId xmlns:a16="http://schemas.microsoft.com/office/drawing/2014/main" id="{BE62397A-D5A2-4369-DC4A-085E6E982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890" y="3571429"/>
                <a:ext cx="6868484" cy="3191321"/>
              </a:xfrm>
              <a:prstGeom prst="rect">
                <a:avLst/>
              </a:prstGeom>
            </p:spPr>
          </p:pic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80D5BA79-1B7E-EDFB-0EA5-7AA10755D169}"/>
                  </a:ext>
                </a:extLst>
              </p:cNvPr>
              <p:cNvSpPr txBox="1"/>
              <p:nvPr/>
            </p:nvSpPr>
            <p:spPr>
              <a:xfrm>
                <a:off x="1192177" y="3246698"/>
                <a:ext cx="6008367" cy="366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600" dirty="0"/>
                  <a:t>ループに使用している変数を型変換する必要あり</a:t>
                </a:r>
              </a:p>
            </p:txBody>
          </p:sp>
        </p:grp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BDD3290-E06F-DE20-C90E-21772C66637D}"/>
                </a:ext>
              </a:extLst>
            </p:cNvPr>
            <p:cNvSpPr/>
            <p:nvPr/>
          </p:nvSpPr>
          <p:spPr>
            <a:xfrm>
              <a:off x="8275899" y="5544273"/>
              <a:ext cx="3727048" cy="18519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F69C45-A855-8847-ADA0-C8DF5B1D0531}"/>
              </a:ext>
            </a:extLst>
          </p:cNvPr>
          <p:cNvSpPr txBox="1"/>
          <p:nvPr/>
        </p:nvSpPr>
        <p:spPr>
          <a:xfrm>
            <a:off x="7696328" y="5790813"/>
            <a:ext cx="3476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solidFill>
                  <a:srgbClr val="FFFF00"/>
                </a:solidFill>
              </a:rPr>
              <a:t>return element;</a:t>
            </a:r>
            <a:r>
              <a:rPr lang="ja-JP" altLang="en-US" sz="1400" dirty="0">
                <a:solidFill>
                  <a:srgbClr val="FFFF00"/>
                </a:solidFill>
              </a:rPr>
              <a:t>　はコンパイルエラー。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59D7CBB-BC37-11EE-9FDA-1C8621F1A556}"/>
              </a:ext>
            </a:extLst>
          </p:cNvPr>
          <p:cNvSpPr txBox="1"/>
          <p:nvPr/>
        </p:nvSpPr>
        <p:spPr>
          <a:xfrm>
            <a:off x="1568812" y="468001"/>
            <a:ext cx="912740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5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スマートポインタを使った安全なインスタンス管理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ポインタ型変数の宣言場所全般</a:t>
            </a:r>
            <a:r>
              <a:rPr lang="en-US" altLang="ja-JP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5902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A938-5CD7-4A50-A401-A9C1AB390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6606B91-950E-141B-C55E-ED9EF8518325}"/>
              </a:ext>
            </a:extLst>
          </p:cNvPr>
          <p:cNvSpPr/>
          <p:nvPr/>
        </p:nvSpPr>
        <p:spPr>
          <a:xfrm>
            <a:off x="100381" y="3122761"/>
            <a:ext cx="11841019" cy="365733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B4D0F5-878B-1BDA-9C2F-CD60E10F89E1}"/>
              </a:ext>
            </a:extLst>
          </p:cNvPr>
          <p:cNvSpPr/>
          <p:nvPr/>
        </p:nvSpPr>
        <p:spPr>
          <a:xfrm>
            <a:off x="7988060" y="3133726"/>
            <a:ext cx="3933645" cy="3638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649369-7165-E150-D5A6-D854C7BA5D9D}"/>
              </a:ext>
            </a:extLst>
          </p:cNvPr>
          <p:cNvSpPr/>
          <p:nvPr/>
        </p:nvSpPr>
        <p:spPr>
          <a:xfrm>
            <a:off x="3474721" y="3133726"/>
            <a:ext cx="4530593" cy="3638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A5773D2-CC73-23C7-76DD-1FC970A133D3}"/>
              </a:ext>
            </a:extLst>
          </p:cNvPr>
          <p:cNvSpPr/>
          <p:nvPr/>
        </p:nvSpPr>
        <p:spPr>
          <a:xfrm>
            <a:off x="104777" y="3133726"/>
            <a:ext cx="3380297" cy="363855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CE7169-FA78-569D-4E47-54C1DF65D703}"/>
              </a:ext>
            </a:extLst>
          </p:cNvPr>
          <p:cNvSpPr txBox="1"/>
          <p:nvPr/>
        </p:nvSpPr>
        <p:spPr>
          <a:xfrm>
            <a:off x="182065" y="3606646"/>
            <a:ext cx="3156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/>
              <a:t>HP</a:t>
            </a:r>
            <a:r>
              <a:rPr lang="ja-JP" altLang="en-US" dirty="0"/>
              <a:t>ゲージ</a:t>
            </a:r>
            <a:endParaRPr lang="en-US" altLang="ja-JP" dirty="0"/>
          </a:p>
          <a:p>
            <a:pPr algn="ctr"/>
            <a:r>
              <a:rPr lang="en-US" altLang="ja-JP" dirty="0"/>
              <a:t>EXP</a:t>
            </a:r>
            <a:r>
              <a:rPr lang="ja-JP" altLang="en-US" dirty="0"/>
              <a:t>ゲージ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DBD9E59-EE40-D92A-E8CE-CBB8C4DD97A9}"/>
              </a:ext>
            </a:extLst>
          </p:cNvPr>
          <p:cNvSpPr txBox="1"/>
          <p:nvPr/>
        </p:nvSpPr>
        <p:spPr>
          <a:xfrm>
            <a:off x="3542394" y="3569261"/>
            <a:ext cx="4272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魔法のクールタイム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C6E1193-DD81-1A6E-39E6-DAB8BAAD5FD4}"/>
              </a:ext>
            </a:extLst>
          </p:cNvPr>
          <p:cNvSpPr txBox="1"/>
          <p:nvPr/>
        </p:nvSpPr>
        <p:spPr>
          <a:xfrm>
            <a:off x="8071453" y="3526131"/>
            <a:ext cx="370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敵の</a:t>
            </a:r>
            <a:r>
              <a:rPr lang="en-US" altLang="ja-JP" dirty="0"/>
              <a:t>HP</a:t>
            </a:r>
            <a:r>
              <a:rPr lang="ja-JP" altLang="en-US" dirty="0"/>
              <a:t>ゲージ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780133-68F6-1DD0-5A24-7D016233BF6F}"/>
              </a:ext>
            </a:extLst>
          </p:cNvPr>
          <p:cNvSpPr txBox="1"/>
          <p:nvPr/>
        </p:nvSpPr>
        <p:spPr>
          <a:xfrm>
            <a:off x="360000" y="1620000"/>
            <a:ext cx="10994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概要</a:t>
            </a:r>
            <a:endParaRPr lang="en-US" altLang="ja-JP" sz="2000" b="1" dirty="0"/>
          </a:p>
          <a:p>
            <a:r>
              <a:rPr lang="en-US" altLang="ja-JP" sz="2000" dirty="0"/>
              <a:t>HP</a:t>
            </a:r>
            <a:r>
              <a:rPr lang="ja-JP" altLang="en-US" sz="2000" dirty="0"/>
              <a:t>、</a:t>
            </a:r>
            <a:r>
              <a:rPr lang="en-US" altLang="ja-JP" sz="2000" dirty="0"/>
              <a:t>EXP</a:t>
            </a:r>
            <a:r>
              <a:rPr lang="ja-JP" altLang="en-US" sz="2000" dirty="0"/>
              <a:t>、魔法のクールタイム表現で、シェーダーを使った。</a:t>
            </a:r>
            <a:endParaRPr lang="en-US" altLang="ja-JP" sz="2000" dirty="0"/>
          </a:p>
        </p:txBody>
      </p:sp>
      <p:pic>
        <p:nvPicPr>
          <p:cNvPr id="6" name="図 5" descr="ぼやけた写真&#10;&#10;自動的に生成された説明">
            <a:extLst>
              <a:ext uri="{FF2B5EF4-FFF2-40B4-BE49-F238E27FC236}">
                <a16:creationId xmlns:a16="http://schemas.microsoft.com/office/drawing/2014/main" id="{2B1B384E-33AA-8107-CF20-1854FCB3C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23" y="4084901"/>
            <a:ext cx="4327131" cy="24378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81B163-8021-58D3-C7E2-6DB3AD68B929}"/>
              </a:ext>
            </a:extLst>
          </p:cNvPr>
          <p:cNvSpPr txBox="1"/>
          <p:nvPr/>
        </p:nvSpPr>
        <p:spPr>
          <a:xfrm>
            <a:off x="2045423" y="468001"/>
            <a:ext cx="8174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6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シェーダーを使ったゲージ表現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</a:t>
            </a:r>
            <a:r>
              <a:rPr lang="en-US" altLang="ja-JP" sz="2000" dirty="0"/>
              <a:t>Essential/hud.cpp 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9683CC-590A-CE39-F094-1A185FE505A8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pic>
        <p:nvPicPr>
          <p:cNvPr id="4" name="図 3" descr="人, おもちゃ, ケーキ, レゴ が含まれている画像&#10;&#10;自動的に生成された説明">
            <a:extLst>
              <a:ext uri="{FF2B5EF4-FFF2-40B4-BE49-F238E27FC236}">
                <a16:creationId xmlns:a16="http://schemas.microsoft.com/office/drawing/2014/main" id="{9B0CFDD3-A944-A24B-35E7-F3CF95638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974" y="3937637"/>
            <a:ext cx="3534335" cy="2688511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9BCAF57E-6676-2C18-F373-8120E7C01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3" y="4841978"/>
            <a:ext cx="3172268" cy="67636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E8117B-BED0-2FA1-0D86-939C5B45DD7A}"/>
              </a:ext>
            </a:extLst>
          </p:cNvPr>
          <p:cNvSpPr txBox="1"/>
          <p:nvPr/>
        </p:nvSpPr>
        <p:spPr>
          <a:xfrm>
            <a:off x="895351" y="2920694"/>
            <a:ext cx="1962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ゲージ表現 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305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FE2EA-F783-73A5-0336-BBA786B0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BE0BBC-F31D-4B60-3111-9E880EF579B8}"/>
              </a:ext>
            </a:extLst>
          </p:cNvPr>
          <p:cNvSpPr txBox="1"/>
          <p:nvPr/>
        </p:nvSpPr>
        <p:spPr>
          <a:xfrm>
            <a:off x="2045423" y="468001"/>
            <a:ext cx="8174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6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シェーダーを使ったゲージ表現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</a:t>
            </a:r>
            <a:r>
              <a:rPr lang="en-US" altLang="ja-JP" sz="2000" dirty="0"/>
              <a:t>Essential/hud.cpp 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EDDEE1-284E-C822-5DFA-C1E2B40268C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6336C5-8C5A-32C4-E662-17470D00CF0C}"/>
              </a:ext>
            </a:extLst>
          </p:cNvPr>
          <p:cNvSpPr txBox="1"/>
          <p:nvPr/>
        </p:nvSpPr>
        <p:spPr>
          <a:xfrm>
            <a:off x="381461" y="1938252"/>
            <a:ext cx="114318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苦労した点と解決方法</a:t>
            </a:r>
          </a:p>
          <a:p>
            <a:r>
              <a:rPr lang="en-US" altLang="ja-JP" sz="2000" dirty="0"/>
              <a:t>GPU</a:t>
            </a:r>
            <a:r>
              <a:rPr lang="ja-JP" altLang="en-US" sz="2000" dirty="0"/>
              <a:t>側に情報を渡す処理を呼んでから</a:t>
            </a:r>
            <a:r>
              <a:rPr lang="en-US" altLang="ja-JP" sz="2000" dirty="0"/>
              <a:t>Draw()</a:t>
            </a:r>
            <a:r>
              <a:rPr lang="ja-JP" altLang="en-US" sz="2000" dirty="0"/>
              <a:t>をする必要があったため、ポリモーフィズムを</a:t>
            </a:r>
            <a:endParaRPr lang="en-US" altLang="ja-JP" sz="2000" dirty="0"/>
          </a:p>
          <a:p>
            <a:r>
              <a:rPr lang="ja-JP" altLang="en-US" sz="2000" dirty="0"/>
              <a:t>働かせられない。</a:t>
            </a:r>
            <a:r>
              <a:rPr lang="en-US" altLang="ja-JP" sz="2000" dirty="0"/>
              <a:t> </a:t>
            </a:r>
            <a:r>
              <a:rPr lang="ja-JP" altLang="en-US" sz="2000" dirty="0"/>
              <a:t>　　</a:t>
            </a:r>
            <a:endParaRPr lang="en-US" altLang="ja-JP" sz="2000" dirty="0"/>
          </a:p>
          <a:p>
            <a:r>
              <a:rPr lang="ja-JP" altLang="en-US" sz="2000" dirty="0"/>
              <a:t>　⇒</a:t>
            </a:r>
            <a:r>
              <a:rPr lang="en-US" altLang="ja-JP" sz="2000" dirty="0"/>
              <a:t>Sprite</a:t>
            </a:r>
            <a:r>
              <a:rPr lang="ja-JP" altLang="en-US" sz="2000" dirty="0"/>
              <a:t>コンポーネントの描画は一つ一つ</a:t>
            </a:r>
            <a:r>
              <a:rPr lang="en-US" altLang="ja-JP" sz="2000" dirty="0"/>
              <a:t>Draw()</a:t>
            </a:r>
            <a:r>
              <a:rPr lang="ja-JP" altLang="en-US" sz="2000" dirty="0"/>
              <a:t>を呼び出した。</a:t>
            </a:r>
            <a:endParaRPr lang="en-US" altLang="ja-JP" sz="2000" dirty="0"/>
          </a:p>
          <a:p>
            <a:endParaRPr lang="en-US" altLang="ja-JP" sz="2000" b="1" dirty="0"/>
          </a:p>
          <a:p>
            <a:endParaRPr lang="en-US" altLang="ja-JP" sz="2000" b="1" dirty="0"/>
          </a:p>
          <a:p>
            <a:r>
              <a:rPr lang="ja-JP" altLang="en-US" sz="2000" b="1" dirty="0"/>
              <a:t>技術を通した学び</a:t>
            </a:r>
            <a:endParaRPr lang="en-US" altLang="ja-JP" sz="2000" dirty="0"/>
          </a:p>
          <a:p>
            <a:r>
              <a:rPr lang="en-US" altLang="ja-JP" sz="2000" dirty="0"/>
              <a:t>GPU</a:t>
            </a:r>
            <a:r>
              <a:rPr lang="ja-JP" altLang="en-US" sz="2000" dirty="0"/>
              <a:t>での計算手順をイメージ</a:t>
            </a:r>
            <a:endParaRPr lang="en-US" altLang="ja-JP" sz="2000" dirty="0"/>
          </a:p>
          <a:p>
            <a:r>
              <a:rPr lang="ja-JP" altLang="en-US" sz="2000" dirty="0"/>
              <a:t>することができた。</a:t>
            </a:r>
            <a:endParaRPr lang="en-US" altLang="ja-JP" sz="2000" dirty="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5EA9819-AD6D-DE26-FA5A-11DD7EB0AF95}"/>
              </a:ext>
            </a:extLst>
          </p:cNvPr>
          <p:cNvGrpSpPr/>
          <p:nvPr/>
        </p:nvGrpSpPr>
        <p:grpSpPr>
          <a:xfrm>
            <a:off x="4433454" y="3274599"/>
            <a:ext cx="7170048" cy="3302455"/>
            <a:chOff x="2216727" y="3401002"/>
            <a:chExt cx="7096149" cy="3268417"/>
          </a:xfrm>
        </p:grpSpPr>
        <p:pic>
          <p:nvPicPr>
            <p:cNvPr id="4" name="図 3" descr="テキスト&#10;&#10;自動的に生成された説明">
              <a:extLst>
                <a:ext uri="{FF2B5EF4-FFF2-40B4-BE49-F238E27FC236}">
                  <a16:creationId xmlns:a16="http://schemas.microsoft.com/office/drawing/2014/main" id="{EED4930A-DD7A-7743-668C-C2A7CE1E7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6727" y="3808209"/>
              <a:ext cx="7096149" cy="2861210"/>
            </a:xfrm>
            <a:prstGeom prst="rect">
              <a:avLst/>
            </a:prstGeom>
          </p:spPr>
        </p:pic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981C47C-9377-01DD-6D99-A491345A75FC}"/>
                </a:ext>
              </a:extLst>
            </p:cNvPr>
            <p:cNvSpPr txBox="1"/>
            <p:nvPr/>
          </p:nvSpPr>
          <p:spPr>
            <a:xfrm>
              <a:off x="3656156" y="3401002"/>
              <a:ext cx="4333875" cy="344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ゲージを使っているオブジェクトの描画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193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094F-327A-0849-020D-BD395C17A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DDDD06-F9E9-A228-0C5E-4F28ED95EB90}"/>
              </a:ext>
            </a:extLst>
          </p:cNvPr>
          <p:cNvSpPr txBox="1"/>
          <p:nvPr/>
        </p:nvSpPr>
        <p:spPr>
          <a:xfrm>
            <a:off x="360001" y="1620000"/>
            <a:ext cx="863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概要</a:t>
            </a:r>
            <a:endParaRPr lang="en-US" altLang="ja-JP" sz="2000" b="1" dirty="0"/>
          </a:p>
          <a:p>
            <a:r>
              <a:rPr lang="en-US" altLang="ja-JP" sz="2000" dirty="0" err="1"/>
              <a:t>ImGui</a:t>
            </a:r>
            <a:r>
              <a:rPr lang="ja-JP" altLang="en-US" sz="2000" dirty="0"/>
              <a:t>を使って様々なデバッグ機能を追加し、開発をスムーズに行えた。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C694D70-7521-5319-CBA7-182831B398AA}"/>
              </a:ext>
            </a:extLst>
          </p:cNvPr>
          <p:cNvGrpSpPr/>
          <p:nvPr/>
        </p:nvGrpSpPr>
        <p:grpSpPr>
          <a:xfrm>
            <a:off x="4554959" y="3680693"/>
            <a:ext cx="4741880" cy="2994428"/>
            <a:chOff x="5729468" y="2366399"/>
            <a:chExt cx="6205454" cy="3918654"/>
          </a:xfrm>
        </p:grpSpPr>
        <p:pic>
          <p:nvPicPr>
            <p:cNvPr id="7" name="図 6" descr="座る, 水, 船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9B516EC-9040-4330-50CF-15498F37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468" y="2789022"/>
              <a:ext cx="6205454" cy="3496031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CBB8E2E-38DE-CE72-BFC1-3F77CA8E4656}"/>
                </a:ext>
              </a:extLst>
            </p:cNvPr>
            <p:cNvSpPr txBox="1"/>
            <p:nvPr/>
          </p:nvSpPr>
          <p:spPr>
            <a:xfrm>
              <a:off x="5837199" y="2366399"/>
              <a:ext cx="1724629" cy="44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波編集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B8880BB-F612-2CB3-8C01-0445CCFEABBC}"/>
              </a:ext>
            </a:extLst>
          </p:cNvPr>
          <p:cNvGrpSpPr/>
          <p:nvPr/>
        </p:nvGrpSpPr>
        <p:grpSpPr>
          <a:xfrm>
            <a:off x="190949" y="2380604"/>
            <a:ext cx="2167155" cy="1823091"/>
            <a:chOff x="214552" y="3179964"/>
            <a:chExt cx="2405887" cy="2023922"/>
          </a:xfrm>
        </p:grpSpPr>
        <p:pic>
          <p:nvPicPr>
            <p:cNvPr id="9" name="図 8" descr="モニター画面に映る文字&#10;&#10;自動的に生成された説明">
              <a:extLst>
                <a:ext uri="{FF2B5EF4-FFF2-40B4-BE49-F238E27FC236}">
                  <a16:creationId xmlns:a16="http://schemas.microsoft.com/office/drawing/2014/main" id="{4A2A74A8-A928-2804-61E4-9F9A2125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52" y="3518705"/>
              <a:ext cx="2405887" cy="1685181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FBAF9BF-CCE5-078D-18B9-35E2242BED7F}"/>
                </a:ext>
              </a:extLst>
            </p:cNvPr>
            <p:cNvSpPr txBox="1"/>
            <p:nvPr/>
          </p:nvSpPr>
          <p:spPr>
            <a:xfrm>
              <a:off x="343739" y="3179964"/>
              <a:ext cx="2207228" cy="341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ステートマシン可視化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84870E34-C7C3-AC2B-4B2E-C82645A0ED30}"/>
              </a:ext>
            </a:extLst>
          </p:cNvPr>
          <p:cNvGrpSpPr/>
          <p:nvPr/>
        </p:nvGrpSpPr>
        <p:grpSpPr>
          <a:xfrm>
            <a:off x="186689" y="4035368"/>
            <a:ext cx="4057651" cy="2609272"/>
            <a:chOff x="5187950" y="4248728"/>
            <a:chExt cx="4057650" cy="2609272"/>
          </a:xfrm>
        </p:grpSpPr>
        <p:pic>
          <p:nvPicPr>
            <p:cNvPr id="28" name="図 2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F2028182-46B0-EFEE-C62F-03F5B5CD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950" y="4572000"/>
              <a:ext cx="4057650" cy="2286000"/>
            </a:xfrm>
            <a:prstGeom prst="rect">
              <a:avLst/>
            </a:prstGeom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C7EB9AFB-7108-FA42-45FE-D5098C855BDB}"/>
                </a:ext>
              </a:extLst>
            </p:cNvPr>
            <p:cNvSpPr txBox="1"/>
            <p:nvPr/>
          </p:nvSpPr>
          <p:spPr>
            <a:xfrm>
              <a:off x="7924792" y="4248728"/>
              <a:ext cx="131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フェード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86EEA5F-E12B-DF0A-843B-922186D40D18}"/>
              </a:ext>
            </a:extLst>
          </p:cNvPr>
          <p:cNvGrpSpPr/>
          <p:nvPr/>
        </p:nvGrpSpPr>
        <p:grpSpPr>
          <a:xfrm>
            <a:off x="9660313" y="2190866"/>
            <a:ext cx="2286000" cy="4423295"/>
            <a:chOff x="9822873" y="2434706"/>
            <a:chExt cx="2286000" cy="4423294"/>
          </a:xfrm>
        </p:grpSpPr>
        <p:pic>
          <p:nvPicPr>
            <p:cNvPr id="26" name="図 25" descr="グラフィカル ユーザー インターフェイス, テキスト&#10;&#10;自動的に生成された説明">
              <a:extLst>
                <a:ext uri="{FF2B5EF4-FFF2-40B4-BE49-F238E27FC236}">
                  <a16:creationId xmlns:a16="http://schemas.microsoft.com/office/drawing/2014/main" id="{3DD0DFB6-01A4-8315-2339-31F9C32E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873" y="2800350"/>
              <a:ext cx="2286000" cy="4057650"/>
            </a:xfrm>
            <a:prstGeom prst="rect">
              <a:avLst/>
            </a:prstGeom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33DD2879-E3ED-1231-2EEA-0A6854D6735B}"/>
                </a:ext>
              </a:extLst>
            </p:cNvPr>
            <p:cNvSpPr txBox="1"/>
            <p:nvPr/>
          </p:nvSpPr>
          <p:spPr>
            <a:xfrm>
              <a:off x="10071149" y="2434706"/>
              <a:ext cx="131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魔法状態</a:t>
              </a: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90BC0B-413D-9538-2AD5-CF9C807CE7E0}"/>
              </a:ext>
            </a:extLst>
          </p:cNvPr>
          <p:cNvSpPr txBox="1"/>
          <p:nvPr/>
        </p:nvSpPr>
        <p:spPr>
          <a:xfrm>
            <a:off x="2045423" y="468001"/>
            <a:ext cx="8174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7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en-US" altLang="ja-JP" sz="2800" b="1" dirty="0" err="1"/>
              <a:t>ImGui</a:t>
            </a:r>
            <a:r>
              <a:rPr lang="ja-JP" altLang="en-US" sz="2800" b="1" dirty="0"/>
              <a:t>を使ったデバッグ機能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ゲームオブジェクト全般</a:t>
            </a:r>
            <a:r>
              <a:rPr lang="en-US" altLang="ja-JP" sz="2000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A6F2CC-999F-A632-BBC2-1A56871ED26D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46211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32186-4977-CAAC-0A21-82B57FAF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99BEC0-1FF4-D272-42E6-7342E02DA3D6}"/>
              </a:ext>
            </a:extLst>
          </p:cNvPr>
          <p:cNvSpPr txBox="1"/>
          <p:nvPr/>
        </p:nvSpPr>
        <p:spPr>
          <a:xfrm>
            <a:off x="2045423" y="468001"/>
            <a:ext cx="817418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7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en-US" altLang="ja-JP" sz="2800" b="1" dirty="0" err="1"/>
              <a:t>ImGui</a:t>
            </a:r>
            <a:r>
              <a:rPr lang="ja-JP" altLang="en-US" sz="2800" b="1" dirty="0"/>
              <a:t>を使ったデバッグ機能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ゲームオブジェクト全般</a:t>
            </a:r>
            <a:r>
              <a:rPr lang="en-US" altLang="ja-JP" sz="2000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CFD4C0-A999-3C36-1D25-FF4205885643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99B21C-8675-B20B-4CE0-69C15CD7AA9A}"/>
              </a:ext>
            </a:extLst>
          </p:cNvPr>
          <p:cNvSpPr txBox="1"/>
          <p:nvPr/>
        </p:nvSpPr>
        <p:spPr>
          <a:xfrm>
            <a:off x="381461" y="1938252"/>
            <a:ext cx="118105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苦労した点と解決方法</a:t>
            </a:r>
            <a:endParaRPr lang="en-US" altLang="ja-JP" sz="2000" b="1" dirty="0"/>
          </a:p>
          <a:p>
            <a:r>
              <a:rPr lang="en-US" altLang="ja-JP" sz="2000" dirty="0" err="1"/>
              <a:t>ImGui</a:t>
            </a:r>
            <a:r>
              <a:rPr lang="ja-JP" altLang="en-US" sz="2000" dirty="0"/>
              <a:t>を使い始めるのが遅かった。また、何から手を付けて良いのか分からなかった。</a:t>
            </a:r>
            <a:endParaRPr lang="en-US" altLang="ja-JP" sz="2000" dirty="0"/>
          </a:p>
          <a:p>
            <a:r>
              <a:rPr lang="ja-JP" altLang="en-US" sz="2000" dirty="0"/>
              <a:t>　⇒熟知している友達に</a:t>
            </a:r>
            <a:r>
              <a:rPr lang="en-US" altLang="ja-JP" sz="2000" dirty="0"/>
              <a:t>Demo</a:t>
            </a:r>
            <a:r>
              <a:rPr lang="ja-JP" altLang="en-US" sz="2000" dirty="0"/>
              <a:t>ウィンドウを出すところまでを教えてもらい、その後は</a:t>
            </a:r>
            <a:r>
              <a:rPr lang="en-US" altLang="ja-JP" sz="2000" dirty="0"/>
              <a:t>Demo</a:t>
            </a:r>
            <a:r>
              <a:rPr lang="ja-JP" altLang="en-US" sz="2000" dirty="0"/>
              <a:t>の</a:t>
            </a:r>
            <a:endParaRPr lang="en-US" altLang="ja-JP" sz="2000" dirty="0"/>
          </a:p>
          <a:p>
            <a:r>
              <a:rPr lang="ja-JP" altLang="en-US" sz="2000" dirty="0"/>
              <a:t>　　ソースコードを読みながら自分で機能を揃えることができた。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b="1" dirty="0"/>
              <a:t>技術を通した学び</a:t>
            </a:r>
            <a:endParaRPr lang="en-US" altLang="ja-JP" sz="2000" b="1" dirty="0"/>
          </a:p>
          <a:p>
            <a:r>
              <a:rPr lang="ja-JP" altLang="en-US" sz="2000" dirty="0"/>
              <a:t>デバッグ環境を整えたことによる開発効率の違い。</a:t>
            </a:r>
            <a:endParaRPr lang="en-US" altLang="ja-JP" sz="2000" dirty="0"/>
          </a:p>
          <a:p>
            <a:r>
              <a:rPr lang="ja-JP" altLang="en-US" sz="2000" dirty="0"/>
              <a:t>機能を揃えることの楽しさ。</a:t>
            </a:r>
            <a:endParaRPr lang="en-US" altLang="ja-JP" sz="2000" dirty="0"/>
          </a:p>
        </p:txBody>
      </p:sp>
      <p:pic>
        <p:nvPicPr>
          <p:cNvPr id="8" name="図 7" descr="モニター画面に映る文字と写真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1FCBE67F-15EC-E751-FACD-0D024C771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618" y="4618717"/>
            <a:ext cx="6757330" cy="211519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980EE63-F04E-01DE-00AA-27151C176130}"/>
              </a:ext>
            </a:extLst>
          </p:cNvPr>
          <p:cNvSpPr txBox="1"/>
          <p:nvPr/>
        </p:nvSpPr>
        <p:spPr>
          <a:xfrm>
            <a:off x="7159926" y="4287329"/>
            <a:ext cx="3683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教えてもらった部分</a:t>
            </a:r>
            <a:r>
              <a:rPr kumimoji="1" lang="en-US" altLang="ja-JP" dirty="0"/>
              <a:t>(</a:t>
            </a:r>
            <a:r>
              <a:rPr kumimoji="1" lang="ja-JP" altLang="en-US" dirty="0"/>
              <a:t>初期設定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0043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C102DD2E-051B-CE22-2338-F38B4C5D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867" y="1045441"/>
            <a:ext cx="6457682" cy="3701934"/>
          </a:xfrm>
          <a:prstGeom prst="rect">
            <a:avLst/>
          </a:prstGeom>
          <a:noFill/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C3A614-18E6-7D1B-4AD2-7ACE73CC3697}"/>
              </a:ext>
            </a:extLst>
          </p:cNvPr>
          <p:cNvSpPr txBox="1"/>
          <p:nvPr/>
        </p:nvSpPr>
        <p:spPr>
          <a:xfrm>
            <a:off x="3827586" y="326179"/>
            <a:ext cx="460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タイトル「</a:t>
            </a:r>
            <a:r>
              <a:rPr lang="en-US" altLang="ja-JP" sz="3200" b="1" dirty="0"/>
              <a:t>Mage</a:t>
            </a:r>
            <a:r>
              <a:rPr lang="ja-JP" altLang="en-US" sz="3200" b="1" dirty="0"/>
              <a:t>」</a:t>
            </a:r>
            <a:endParaRPr lang="en-US" altLang="ja-JP" sz="3200" b="1" dirty="0"/>
          </a:p>
        </p:txBody>
      </p:sp>
      <p:pic>
        <p:nvPicPr>
          <p:cNvPr id="7" name="図 6" descr="屋外, 水, 男, 砂浜 が含まれている画像&#10;&#10;自動的に生成された説明">
            <a:extLst>
              <a:ext uri="{FF2B5EF4-FFF2-40B4-BE49-F238E27FC236}">
                <a16:creationId xmlns:a16="http://schemas.microsoft.com/office/drawing/2014/main" id="{6C1AE60B-A6FC-E26D-546B-705BB671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826179"/>
            <a:ext cx="2920893" cy="1748271"/>
          </a:xfrm>
          <a:prstGeom prst="rect">
            <a:avLst/>
          </a:prstGeom>
        </p:spPr>
      </p:pic>
      <p:pic>
        <p:nvPicPr>
          <p:cNvPr id="11" name="図 10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F7F05F73-D4BD-8C02-729A-427579D43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42" y="4816391"/>
            <a:ext cx="2917239" cy="1758060"/>
          </a:xfrm>
          <a:prstGeom prst="rect">
            <a:avLst/>
          </a:prstGeom>
        </p:spPr>
      </p:pic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2CC33DB6-0598-61DD-5D94-67E4DD93C91A}"/>
              </a:ext>
            </a:extLst>
          </p:cNvPr>
          <p:cNvGrpSpPr/>
          <p:nvPr/>
        </p:nvGrpSpPr>
        <p:grpSpPr>
          <a:xfrm>
            <a:off x="6198235" y="1314334"/>
            <a:ext cx="5948680" cy="5181241"/>
            <a:chOff x="6198235" y="1268153"/>
            <a:chExt cx="5948680" cy="5181240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9F6E6573-989F-C541-A32D-5D7522AA6504}"/>
                </a:ext>
              </a:extLst>
            </p:cNvPr>
            <p:cNvSpPr txBox="1"/>
            <p:nvPr/>
          </p:nvSpPr>
          <p:spPr>
            <a:xfrm>
              <a:off x="6252268" y="1268153"/>
              <a:ext cx="561109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概要</a:t>
              </a:r>
              <a:endParaRPr lang="en-US" altLang="ja-JP" dirty="0"/>
            </a:p>
            <a:p>
              <a:r>
                <a:rPr lang="en-US" altLang="ja-JP" dirty="0"/>
                <a:t>DirectX11</a:t>
              </a:r>
              <a:r>
                <a:rPr lang="ja-JP" altLang="en-US" dirty="0"/>
                <a:t>のグラフィックス</a:t>
              </a:r>
              <a:r>
                <a:rPr lang="en-US" altLang="ja-JP" dirty="0"/>
                <a:t>API</a:t>
              </a:r>
              <a:r>
                <a:rPr lang="ja-JP" altLang="en-US" dirty="0"/>
                <a:t>の部分を学び直し、</a:t>
              </a:r>
              <a:endParaRPr lang="en-US" altLang="ja-JP" dirty="0"/>
            </a:p>
            <a:p>
              <a:r>
                <a:rPr lang="en-US" altLang="ja-JP" dirty="0"/>
                <a:t>1</a:t>
              </a:r>
              <a:r>
                <a:rPr lang="ja-JP" altLang="en-US" dirty="0"/>
                <a:t>から</a:t>
              </a:r>
              <a:r>
                <a:rPr lang="en-US" altLang="ja-JP" dirty="0"/>
                <a:t>3D</a:t>
              </a:r>
              <a:r>
                <a:rPr lang="ja-JP" altLang="en-US" dirty="0"/>
                <a:t>モデルを描画できるようになるところから</a:t>
              </a:r>
              <a:endParaRPr lang="en-US" altLang="ja-JP" dirty="0"/>
            </a:p>
            <a:p>
              <a:r>
                <a:rPr lang="ja-JP" altLang="en-US" dirty="0"/>
                <a:t>始めた。</a:t>
              </a:r>
              <a:endParaRPr lang="en-US" altLang="ja-JP" dirty="0"/>
            </a:p>
            <a:p>
              <a:r>
                <a:rPr lang="ja-JP" altLang="en-US" dirty="0"/>
                <a:t>特にプログラミング部分を頑張って作ったので、</a:t>
              </a:r>
              <a:endParaRPr lang="en-US" altLang="ja-JP" dirty="0"/>
            </a:p>
            <a:p>
              <a:r>
                <a:rPr lang="ja-JP" altLang="en-US" dirty="0"/>
                <a:t>そこで得た技術をゲームに実装していった。</a:t>
              </a: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5E8695D-67F9-92A2-F54D-8135120B8974}"/>
                </a:ext>
              </a:extLst>
            </p:cNvPr>
            <p:cNvSpPr txBox="1"/>
            <p:nvPr/>
          </p:nvSpPr>
          <p:spPr>
            <a:xfrm>
              <a:off x="6198235" y="3118878"/>
              <a:ext cx="594868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アピールポイント一覧</a:t>
              </a:r>
              <a:endParaRPr lang="en-US" altLang="ja-JP" b="1" dirty="0"/>
            </a:p>
            <a:p>
              <a:r>
                <a:rPr lang="ja-JP" altLang="en-US" dirty="0"/>
                <a:t>・コンピュートシェーダーを使った</a:t>
              </a:r>
              <a:r>
                <a:rPr lang="en-US" altLang="ja-JP" dirty="0"/>
                <a:t>GPU</a:t>
              </a:r>
              <a:r>
                <a:rPr lang="ja-JP" altLang="en-US" dirty="0"/>
                <a:t>パーティクル</a:t>
              </a:r>
              <a:endParaRPr lang="en-US" altLang="ja-JP" dirty="0"/>
            </a:p>
            <a:p>
              <a:r>
                <a:rPr lang="ja-JP" altLang="en-US" dirty="0"/>
                <a:t>・</a:t>
              </a:r>
              <a:r>
                <a:rPr lang="en-US" altLang="ja-JP" dirty="0"/>
                <a:t>std::function</a:t>
              </a:r>
              <a:r>
                <a:rPr lang="ja-JP" altLang="en-US" dirty="0"/>
                <a:t>でコールバック処理</a:t>
              </a:r>
              <a:endParaRPr lang="en-US" altLang="ja-JP" dirty="0"/>
            </a:p>
            <a:p>
              <a:r>
                <a:rPr lang="ja-JP" altLang="en-US" dirty="0"/>
                <a:t>・テクスチャのアトラス化でまとめて描画</a:t>
              </a:r>
              <a:endParaRPr lang="en-US" altLang="ja-JP" dirty="0"/>
            </a:p>
            <a:p>
              <a:r>
                <a:rPr lang="ja-JP" altLang="en-US" dirty="0"/>
                <a:t>・フライウェイトパターンを使ったリソースの使い回し</a:t>
              </a:r>
              <a:endParaRPr lang="en-US" altLang="ja-JP" dirty="0"/>
            </a:p>
            <a:p>
              <a:r>
                <a:rPr lang="ja-JP" altLang="en-US" dirty="0"/>
                <a:t>・スマートポインタを使った安全なインスタンス管理</a:t>
              </a:r>
              <a:endParaRPr lang="en-US" altLang="ja-JP" dirty="0"/>
            </a:p>
            <a:p>
              <a:r>
                <a:rPr lang="ja-JP" altLang="en-US" dirty="0"/>
                <a:t>・シェーダーを使ったゲージ表現</a:t>
              </a:r>
              <a:endParaRPr lang="en-US" altLang="ja-JP" dirty="0"/>
            </a:p>
            <a:p>
              <a:r>
                <a:rPr lang="ja-JP" altLang="en-US" dirty="0"/>
                <a:t>・</a:t>
              </a:r>
              <a:r>
                <a:rPr lang="en-US" altLang="ja-JP" dirty="0" err="1"/>
                <a:t>ImGui</a:t>
              </a:r>
              <a:r>
                <a:rPr lang="ja-JP" altLang="en-US" dirty="0"/>
                <a:t>を使ったデバッグ機能</a:t>
              </a:r>
              <a:endParaRPr lang="en-US" altLang="ja-JP" dirty="0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9D407253-2717-DE92-C36D-0AB7BB4C502B}"/>
                </a:ext>
              </a:extLst>
            </p:cNvPr>
            <p:cNvSpPr txBox="1"/>
            <p:nvPr/>
          </p:nvSpPr>
          <p:spPr>
            <a:xfrm>
              <a:off x="6198235" y="5526063"/>
              <a:ext cx="59486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その他ポイント一覧</a:t>
              </a:r>
              <a:endParaRPr lang="en-US" altLang="ja-JP" b="1" dirty="0"/>
            </a:p>
            <a:p>
              <a:r>
                <a:rPr lang="ja-JP" altLang="en-US" dirty="0"/>
                <a:t>・ステートパターンを使ったステート管理</a:t>
              </a:r>
              <a:endParaRPr lang="en-US" altLang="ja-JP" dirty="0"/>
            </a:p>
            <a:p>
              <a:r>
                <a:rPr lang="ja-JP" altLang="en-US" dirty="0"/>
                <a:t>・便利な機能をひとまとめにした自作ユーティリティ</a:t>
              </a:r>
              <a:endParaRPr lang="en-US" altLang="ja-JP" dirty="0"/>
            </a:p>
          </p:txBody>
        </p:sp>
      </p:grpSp>
    </p:spTree>
    <p:extLst>
      <p:ext uri="{BB962C8B-B14F-4D97-AF65-F5344CB8AC3E}">
        <p14:creationId xmlns:p14="http://schemas.microsoft.com/office/powerpoint/2010/main" val="1912259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0E75-6876-3CCE-FA30-54F2B75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325D4C-19DF-625A-6C38-2FC56650DA75}"/>
              </a:ext>
            </a:extLst>
          </p:cNvPr>
          <p:cNvSpPr txBox="1"/>
          <p:nvPr/>
        </p:nvSpPr>
        <p:spPr>
          <a:xfrm>
            <a:off x="360000" y="1620000"/>
            <a:ext cx="1085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概要</a:t>
            </a:r>
            <a:endParaRPr lang="en-US" altLang="ja-JP" sz="2000" b="1" dirty="0"/>
          </a:p>
          <a:p>
            <a:r>
              <a:rPr lang="ja-JP" altLang="en-US" sz="2000" dirty="0"/>
              <a:t>ステートパターンを使うことによって、クラス内の管理が煩雑になることなく、綺麗に実装。</a:t>
            </a:r>
            <a:endParaRPr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E51461-E6BD-57EF-CBCC-344E1EC21CDE}"/>
              </a:ext>
            </a:extLst>
          </p:cNvPr>
          <p:cNvSpPr txBox="1"/>
          <p:nvPr/>
        </p:nvSpPr>
        <p:spPr>
          <a:xfrm>
            <a:off x="2369979" y="468001"/>
            <a:ext cx="752506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その他ポイント紹介（</a:t>
            </a:r>
            <a:r>
              <a:rPr lang="en-US" altLang="ja-JP" sz="2000" dirty="0"/>
              <a:t>1 / 2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ステートパターンを使ったステート管理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</a:t>
            </a:r>
            <a:r>
              <a:rPr lang="en-US" altLang="ja-JP" sz="2000" dirty="0"/>
              <a:t>GameObject/Entity/Player/</a:t>
            </a:r>
            <a:r>
              <a:rPr lang="en-US" altLang="ja-JP" sz="2000" dirty="0" err="1"/>
              <a:t>playerState.h</a:t>
            </a:r>
            <a:r>
              <a:rPr lang="ja-JP" altLang="en-US" sz="2000" dirty="0"/>
              <a:t>など</a:t>
            </a:r>
            <a:r>
              <a:rPr lang="en-US" altLang="ja-JP" sz="2000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77AA45-DD3C-2CC5-4673-5700514D05DC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2A3DECA-31F2-2AE2-03ED-2EA5669BEF6B}"/>
              </a:ext>
            </a:extLst>
          </p:cNvPr>
          <p:cNvGrpSpPr/>
          <p:nvPr/>
        </p:nvGrpSpPr>
        <p:grpSpPr>
          <a:xfrm>
            <a:off x="1276639" y="2382997"/>
            <a:ext cx="9848851" cy="4214087"/>
            <a:chOff x="2190750" y="2462941"/>
            <a:chExt cx="9848850" cy="4214086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068BE15F-D2CF-A05B-F8C5-28C7803EED19}"/>
                </a:ext>
              </a:extLst>
            </p:cNvPr>
            <p:cNvGrpSpPr/>
            <p:nvPr/>
          </p:nvGrpSpPr>
          <p:grpSpPr>
            <a:xfrm>
              <a:off x="2190750" y="2646332"/>
              <a:ext cx="4067174" cy="2020918"/>
              <a:chOff x="1552576" y="3770282"/>
              <a:chExt cx="4067174" cy="2020918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D517DF7-CD84-AE3B-324F-10E89FD96B32}"/>
                  </a:ext>
                </a:extLst>
              </p:cNvPr>
              <p:cNvSpPr txBox="1"/>
              <p:nvPr/>
            </p:nvSpPr>
            <p:spPr>
              <a:xfrm>
                <a:off x="1552576" y="3770282"/>
                <a:ext cx="4067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ポリモーフィズムを使って実行</a:t>
                </a:r>
              </a:p>
            </p:txBody>
          </p:sp>
          <p:pic>
            <p:nvPicPr>
              <p:cNvPr id="9" name="図 8" descr="テキスト&#10;&#10;自動的に生成された説明">
                <a:extLst>
                  <a:ext uri="{FF2B5EF4-FFF2-40B4-BE49-F238E27FC236}">
                    <a16:creationId xmlns:a16="http://schemas.microsoft.com/office/drawing/2014/main" id="{D35967DD-AC27-3966-B24B-1CA4CB5D6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9526" y="4143094"/>
                <a:ext cx="3950940" cy="1648106"/>
              </a:xfrm>
              <a:prstGeom prst="rect">
                <a:avLst/>
              </a:prstGeom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F9E704F-FF47-3C6B-5FF5-43A06FAEE991}"/>
                </a:ext>
              </a:extLst>
            </p:cNvPr>
            <p:cNvGrpSpPr/>
            <p:nvPr/>
          </p:nvGrpSpPr>
          <p:grpSpPr>
            <a:xfrm>
              <a:off x="2238374" y="4713257"/>
              <a:ext cx="4486275" cy="1940407"/>
              <a:chOff x="7497441" y="4475132"/>
              <a:chExt cx="4486275" cy="1940407"/>
            </a:xfrm>
          </p:grpSpPr>
          <p:pic>
            <p:nvPicPr>
              <p:cNvPr id="11" name="図 10" descr="テキスト&#10;&#10;自動的に生成された説明">
                <a:extLst>
                  <a:ext uri="{FF2B5EF4-FFF2-40B4-BE49-F238E27FC236}">
                    <a16:creationId xmlns:a16="http://schemas.microsoft.com/office/drawing/2014/main" id="{4742B6C0-4084-59F5-F560-8C01C6C1E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7441" y="4813298"/>
                <a:ext cx="4486275" cy="1602241"/>
              </a:xfrm>
              <a:prstGeom prst="rect">
                <a:avLst/>
              </a:prstGeom>
            </p:spPr>
          </p:pic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5231961-76CE-3CFA-C259-2A4B16C6C454}"/>
                  </a:ext>
                </a:extLst>
              </p:cNvPr>
              <p:cNvSpPr txBox="1"/>
              <p:nvPr/>
            </p:nvSpPr>
            <p:spPr>
              <a:xfrm>
                <a:off x="7715250" y="4475132"/>
                <a:ext cx="4067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ステートの基底クラス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7013133-B15F-E66E-8790-5F6ACB85AF8D}"/>
                </a:ext>
              </a:extLst>
            </p:cNvPr>
            <p:cNvGrpSpPr/>
            <p:nvPr/>
          </p:nvGrpSpPr>
          <p:grpSpPr>
            <a:xfrm>
              <a:off x="7038975" y="2462941"/>
              <a:ext cx="5000625" cy="4214086"/>
              <a:chOff x="8858249" y="3335215"/>
              <a:chExt cx="4044663" cy="3408485"/>
            </a:xfrm>
          </p:grpSpPr>
          <p:pic>
            <p:nvPicPr>
              <p:cNvPr id="16" name="図 15" descr="テキスト&#10;&#10;自動的に生成された説明">
                <a:extLst>
                  <a:ext uri="{FF2B5EF4-FFF2-40B4-BE49-F238E27FC236}">
                    <a16:creationId xmlns:a16="http://schemas.microsoft.com/office/drawing/2014/main" id="{69CDD4CF-5630-54C5-7E50-F9E52A320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8249" y="3789483"/>
                <a:ext cx="4044663" cy="2954217"/>
              </a:xfrm>
              <a:prstGeom prst="rect">
                <a:avLst/>
              </a:prstGeom>
            </p:spPr>
          </p:pic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E639E6F-8ABE-7606-8D91-560499DEE02B}"/>
                  </a:ext>
                </a:extLst>
              </p:cNvPr>
              <p:cNvSpPr txBox="1"/>
              <p:nvPr/>
            </p:nvSpPr>
            <p:spPr>
              <a:xfrm>
                <a:off x="9567027" y="3335215"/>
                <a:ext cx="2627069" cy="47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1600" dirty="0"/>
                  <a:t>例えばプレイヤーが倒れたら</a:t>
                </a:r>
                <a:endParaRPr lang="en-US" altLang="ja-JP" sz="1600" dirty="0"/>
              </a:p>
              <a:p>
                <a:pPr algn="ctr"/>
                <a:r>
                  <a:rPr lang="ja-JP" altLang="en-US" sz="1600" dirty="0"/>
                  <a:t>以下のプログラムが実行される</a:t>
                </a:r>
              </a:p>
            </p:txBody>
          </p:sp>
        </p:grp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4249A78-E748-5687-D62D-46C87CC9A668}"/>
                </a:ext>
              </a:extLst>
            </p:cNvPr>
            <p:cNvSpPr/>
            <p:nvPr/>
          </p:nvSpPr>
          <p:spPr>
            <a:xfrm>
              <a:off x="4124325" y="3619500"/>
              <a:ext cx="1809750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F5AF668-3DF0-A424-0909-64F1F139F1B6}"/>
                </a:ext>
              </a:extLst>
            </p:cNvPr>
            <p:cNvSpPr/>
            <p:nvPr/>
          </p:nvSpPr>
          <p:spPr>
            <a:xfrm>
              <a:off x="7077075" y="3048000"/>
              <a:ext cx="4324350" cy="200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5849785-BA83-9F93-E2EA-D6E5FAE52A6C}"/>
                </a:ext>
              </a:extLst>
            </p:cNvPr>
            <p:cNvSpPr/>
            <p:nvPr/>
          </p:nvSpPr>
          <p:spPr>
            <a:xfrm>
              <a:off x="2476500" y="6353175"/>
              <a:ext cx="3371850" cy="1904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  <p:cxnSp>
          <p:nvCxnSpPr>
            <p:cNvPr id="24" name="コネクタ: 曲線 23">
              <a:extLst>
                <a:ext uri="{FF2B5EF4-FFF2-40B4-BE49-F238E27FC236}">
                  <a16:creationId xmlns:a16="http://schemas.microsoft.com/office/drawing/2014/main" id="{B3932D01-8232-D535-24B0-B0E1E6C3658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H="1">
              <a:off x="4914900" y="3752850"/>
              <a:ext cx="1019175" cy="2466975"/>
            </a:xfrm>
            <a:prstGeom prst="curvedConnector4">
              <a:avLst>
                <a:gd name="adj1" fmla="val -22430"/>
                <a:gd name="adj2" fmla="val 57336"/>
              </a:avLst>
            </a:prstGeom>
            <a:ln w="19050"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DADD90CA-E182-209B-A885-C8A6B4B0C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400" y="3333750"/>
              <a:ext cx="1228725" cy="2943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074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B284-393F-22A9-6089-C433BA13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28AF95-7454-A5FB-B3A4-3396E00560E1}"/>
              </a:ext>
            </a:extLst>
          </p:cNvPr>
          <p:cNvSpPr txBox="1"/>
          <p:nvPr/>
        </p:nvSpPr>
        <p:spPr>
          <a:xfrm>
            <a:off x="360000" y="1620000"/>
            <a:ext cx="10994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概要</a:t>
            </a:r>
            <a:endParaRPr lang="en-US" altLang="ja-JP" sz="2000" b="1" dirty="0"/>
          </a:p>
          <a:p>
            <a:r>
              <a:rPr lang="ja-JP" altLang="en-US" sz="2000" dirty="0"/>
              <a:t>便利な機能をまとめた関数郡を作成。</a:t>
            </a:r>
            <a:endParaRPr lang="en-US" altLang="ja-JP" sz="2000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CA56B58-8E11-C899-5CAB-9D9A36129A81}"/>
              </a:ext>
            </a:extLst>
          </p:cNvPr>
          <p:cNvGrpSpPr/>
          <p:nvPr/>
        </p:nvGrpSpPr>
        <p:grpSpPr>
          <a:xfrm>
            <a:off x="476250" y="2351994"/>
            <a:ext cx="9746502" cy="4345235"/>
            <a:chOff x="1790088" y="2164922"/>
            <a:chExt cx="11121131" cy="4958080"/>
          </a:xfrm>
        </p:grpSpPr>
        <p:pic>
          <p:nvPicPr>
            <p:cNvPr id="11" name="図 10" descr="テーブル&#10;&#10;中程度の精度で自動的に生成された説明">
              <a:extLst>
                <a:ext uri="{FF2B5EF4-FFF2-40B4-BE49-F238E27FC236}">
                  <a16:creationId xmlns:a16="http://schemas.microsoft.com/office/drawing/2014/main" id="{07230502-A24F-FB48-C448-E8EAF3BC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534" y="2164922"/>
              <a:ext cx="9545685" cy="495808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BA23FAA-19E2-6F7A-FECC-238C2CA4109E}"/>
                </a:ext>
              </a:extLst>
            </p:cNvPr>
            <p:cNvSpPr txBox="1"/>
            <p:nvPr/>
          </p:nvSpPr>
          <p:spPr>
            <a:xfrm>
              <a:off x="1790088" y="4701751"/>
              <a:ext cx="1738730" cy="558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i="1" u="sng" dirty="0">
                  <a:ln>
                    <a:solidFill>
                      <a:schemeClr val="accent2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お気に入り</a:t>
              </a:r>
              <a:endParaRPr lang="en-US" altLang="ja-JP" sz="1400" i="1" u="sng" dirty="0">
                <a:ln>
                  <a:solidFill>
                    <a:schemeClr val="accent2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lang="ja-JP" altLang="en-US" sz="1400" i="1" dirty="0">
                  <a:ln>
                    <a:solidFill>
                      <a:schemeClr val="accent2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使用頻度も高い</a:t>
              </a: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E54465-CD1D-EF6F-DB00-DA89D37AB21C}"/>
              </a:ext>
            </a:extLst>
          </p:cNvPr>
          <p:cNvSpPr txBox="1"/>
          <p:nvPr/>
        </p:nvSpPr>
        <p:spPr>
          <a:xfrm>
            <a:off x="1535474" y="468001"/>
            <a:ext cx="91940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その他ポイント紹介（</a:t>
            </a:r>
            <a:r>
              <a:rPr lang="en-US" altLang="ja-JP" sz="2000" dirty="0"/>
              <a:t>2 / 2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便利な機能をひとまとめにした自作ユーティリティ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en-US" altLang="ja-JP" sz="2000" dirty="0"/>
              <a:t>(</a:t>
            </a:r>
            <a:r>
              <a:rPr lang="ja-JP" altLang="en-US" sz="2000" dirty="0"/>
              <a:t>該当箇所： </a:t>
            </a:r>
            <a:r>
              <a:rPr lang="en-US" altLang="ja-JP" sz="2000" dirty="0"/>
              <a:t>System/Utility/mageUtility.cpp 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AE92CF-3F04-CF71-28AB-A437595FE247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1589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D50E2-16F9-9BEF-001B-4E3951D0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84CCF3-F7BC-CE06-E225-EE464197696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84E235-E5A0-92DE-BAE0-C2C6996BE196}"/>
              </a:ext>
            </a:extLst>
          </p:cNvPr>
          <p:cNvSpPr txBox="1"/>
          <p:nvPr/>
        </p:nvSpPr>
        <p:spPr>
          <a:xfrm>
            <a:off x="360000" y="1800000"/>
            <a:ext cx="78648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概要</a:t>
            </a:r>
            <a:endParaRPr lang="en-US" altLang="ja-JP" sz="2000" b="1" dirty="0"/>
          </a:p>
          <a:p>
            <a:r>
              <a:rPr lang="ja-JP" altLang="en-US" sz="2000" dirty="0"/>
              <a:t>大量のパーティクルを</a:t>
            </a:r>
            <a:r>
              <a:rPr lang="en-US" altLang="ja-JP" sz="2000" dirty="0"/>
              <a:t>GPU</a:t>
            </a:r>
            <a:r>
              <a:rPr lang="ja-JP" altLang="en-US" sz="2000" dirty="0"/>
              <a:t>側で計算することで、処理負荷軽減。</a:t>
            </a:r>
            <a:endParaRPr lang="en-US" altLang="ja-JP" sz="2000" dirty="0"/>
          </a:p>
          <a:p>
            <a:r>
              <a:rPr lang="ja-JP" altLang="en-US" sz="2000" dirty="0"/>
              <a:t>雨、雪、ダメージ表現用のパーティクルを作り出した。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3E7A0D-1979-EE7A-B451-7A06D8C730B3}"/>
              </a:ext>
            </a:extLst>
          </p:cNvPr>
          <p:cNvSpPr txBox="1"/>
          <p:nvPr/>
        </p:nvSpPr>
        <p:spPr>
          <a:xfrm>
            <a:off x="1389640" y="468001"/>
            <a:ext cx="94857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1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コンピュートシェーダーを使った</a:t>
            </a:r>
            <a:r>
              <a:rPr lang="en-US" altLang="ja-JP" sz="2800" b="1" dirty="0"/>
              <a:t>GPU</a:t>
            </a:r>
            <a:r>
              <a:rPr lang="ja-JP" altLang="en-US" sz="2800" b="1" dirty="0"/>
              <a:t>パーティクル</a:t>
            </a:r>
            <a:r>
              <a:rPr lang="en-US" altLang="ja-JP" sz="2800" b="1" dirty="0"/>
              <a:t>】</a:t>
            </a:r>
          </a:p>
          <a:p>
            <a:pPr algn="ctr"/>
            <a:r>
              <a:rPr lang="ja-JP" altLang="en-US" sz="2000" dirty="0"/>
              <a:t>（該当箇所：</a:t>
            </a:r>
            <a:r>
              <a:rPr lang="en-US" altLang="ja-JP" sz="2000" dirty="0"/>
              <a:t>GameObject/Particle/particle.cpp</a:t>
            </a:r>
            <a:r>
              <a:rPr lang="ja-JP" altLang="en-US" sz="2000" dirty="0"/>
              <a:t>）</a:t>
            </a:r>
            <a:endParaRPr lang="en-US" altLang="ja-JP" sz="2000" dirty="0"/>
          </a:p>
        </p:txBody>
      </p: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63B49F5F-4B86-89A1-C47A-17986BE42E01}"/>
              </a:ext>
            </a:extLst>
          </p:cNvPr>
          <p:cNvGrpSpPr/>
          <p:nvPr/>
        </p:nvGrpSpPr>
        <p:grpSpPr>
          <a:xfrm>
            <a:off x="1587608" y="3191772"/>
            <a:ext cx="2310915" cy="2217947"/>
            <a:chOff x="5818908" y="3205017"/>
            <a:chExt cx="1607128" cy="1542473"/>
          </a:xfrm>
        </p:grpSpPr>
        <p:sp>
          <p:nvSpPr>
            <p:cNvPr id="23" name="四角形: 角を丸くする 22">
              <a:extLst>
                <a:ext uri="{FF2B5EF4-FFF2-40B4-BE49-F238E27FC236}">
                  <a16:creationId xmlns:a16="http://schemas.microsoft.com/office/drawing/2014/main" id="{011D8FE5-0063-6CD1-50B5-69996562E9A2}"/>
                </a:ext>
              </a:extLst>
            </p:cNvPr>
            <p:cNvSpPr/>
            <p:nvPr/>
          </p:nvSpPr>
          <p:spPr>
            <a:xfrm>
              <a:off x="5818908" y="3205017"/>
              <a:ext cx="1607128" cy="15424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4AA4634A-B104-CD78-5152-194A9031C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883" y="3363883"/>
              <a:ext cx="1226590" cy="1226590"/>
            </a:xfrm>
            <a:prstGeom prst="rect">
              <a:avLst/>
            </a:prstGeom>
          </p:spPr>
        </p:pic>
      </p:grp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F461334-FCA6-40D9-4DC2-8F27473D0940}"/>
              </a:ext>
            </a:extLst>
          </p:cNvPr>
          <p:cNvSpPr txBox="1"/>
          <p:nvPr/>
        </p:nvSpPr>
        <p:spPr>
          <a:xfrm>
            <a:off x="369892" y="5564736"/>
            <a:ext cx="573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このテクスチャを加工</a:t>
            </a:r>
            <a:r>
              <a:rPr kumimoji="1" lang="en-US" altLang="ja-JP" dirty="0"/>
              <a:t>(</a:t>
            </a:r>
            <a:r>
              <a:rPr kumimoji="1" lang="ja-JP" altLang="en-US" dirty="0"/>
              <a:t>色付け、頂点の書き換え</a:t>
            </a:r>
            <a:r>
              <a:rPr kumimoji="1" lang="en-US" altLang="ja-JP" dirty="0"/>
              <a:t>)</a:t>
            </a:r>
          </a:p>
          <a:p>
            <a:r>
              <a:rPr kumimoji="1" lang="ja-JP" altLang="en-US" dirty="0"/>
              <a:t>して、粒子として飛ばす方向を決めることで</a:t>
            </a:r>
            <a:endParaRPr kumimoji="1" lang="en-US" altLang="ja-JP" dirty="0"/>
          </a:p>
          <a:p>
            <a:r>
              <a:rPr kumimoji="1" lang="ja-JP" altLang="en-US" dirty="0"/>
              <a:t>様々なパーティクルとして表現できた。</a:t>
            </a: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55D1DE9-2988-8829-51B3-53C9E248EDA1}"/>
              </a:ext>
            </a:extLst>
          </p:cNvPr>
          <p:cNvGrpSpPr/>
          <p:nvPr/>
        </p:nvGrpSpPr>
        <p:grpSpPr>
          <a:xfrm>
            <a:off x="7419068" y="3748866"/>
            <a:ext cx="1540718" cy="1478736"/>
            <a:chOff x="5818908" y="3205017"/>
            <a:chExt cx="1607128" cy="1542473"/>
          </a:xfrm>
        </p:grpSpPr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BF965942-DA3E-2856-712A-88CF71916A73}"/>
                </a:ext>
              </a:extLst>
            </p:cNvPr>
            <p:cNvSpPr/>
            <p:nvPr/>
          </p:nvSpPr>
          <p:spPr>
            <a:xfrm>
              <a:off x="5818908" y="3205017"/>
              <a:ext cx="1607128" cy="15424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0B6169B9-642F-8387-D78F-66AA3D77A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7828" y="3363882"/>
              <a:ext cx="89819" cy="1226591"/>
            </a:xfrm>
            <a:prstGeom prst="rect">
              <a:avLst/>
            </a:prstGeom>
          </p:spPr>
        </p:pic>
      </p:grpSp>
      <p:sp>
        <p:nvSpPr>
          <p:cNvPr id="11" name="矢印: 右 10">
            <a:extLst>
              <a:ext uri="{FF2B5EF4-FFF2-40B4-BE49-F238E27FC236}">
                <a16:creationId xmlns:a16="http://schemas.microsoft.com/office/drawing/2014/main" id="{F68DE763-FA47-7BB8-7F14-5A3BAC1B8742}"/>
              </a:ext>
            </a:extLst>
          </p:cNvPr>
          <p:cNvSpPr/>
          <p:nvPr/>
        </p:nvSpPr>
        <p:spPr>
          <a:xfrm>
            <a:off x="4796286" y="3994031"/>
            <a:ext cx="1630393" cy="93165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0D47BC9-FC7B-6B98-FF9C-62F190736DD4}"/>
              </a:ext>
            </a:extLst>
          </p:cNvPr>
          <p:cNvSpPr txBox="1"/>
          <p:nvPr/>
        </p:nvSpPr>
        <p:spPr>
          <a:xfrm>
            <a:off x="5141343" y="3700732"/>
            <a:ext cx="92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i="1" dirty="0">
                <a:solidFill>
                  <a:srgbClr val="FF0000"/>
                </a:solidFill>
              </a:rPr>
              <a:t>加工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FE2BC3D3-FE81-0F9E-4B23-42D24BE3E5D0}"/>
              </a:ext>
            </a:extLst>
          </p:cNvPr>
          <p:cNvGrpSpPr/>
          <p:nvPr/>
        </p:nvGrpSpPr>
        <p:grpSpPr>
          <a:xfrm>
            <a:off x="9601548" y="3731621"/>
            <a:ext cx="1569660" cy="1506514"/>
            <a:chOff x="5818908" y="3205017"/>
            <a:chExt cx="1607128" cy="1542473"/>
          </a:xfrm>
        </p:grpSpPr>
        <p:sp>
          <p:nvSpPr>
            <p:cNvPr id="17" name="四角形: 角を丸くする 16">
              <a:extLst>
                <a:ext uri="{FF2B5EF4-FFF2-40B4-BE49-F238E27FC236}">
                  <a16:creationId xmlns:a16="http://schemas.microsoft.com/office/drawing/2014/main" id="{13FA0C00-D0CC-28AC-116C-FA6C4B3B4422}"/>
                </a:ext>
              </a:extLst>
            </p:cNvPr>
            <p:cNvSpPr/>
            <p:nvPr/>
          </p:nvSpPr>
          <p:spPr>
            <a:xfrm>
              <a:off x="5818908" y="3205017"/>
              <a:ext cx="1607128" cy="154247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A5B49D01-FC98-9284-0EA5-260B06783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883" y="3363883"/>
              <a:ext cx="1226590" cy="1226590"/>
            </a:xfrm>
            <a:prstGeom prst="rect">
              <a:avLst/>
            </a:prstGeom>
          </p:spPr>
        </p:pic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04D6260-9DDE-258B-E89C-269F580D3656}"/>
              </a:ext>
            </a:extLst>
          </p:cNvPr>
          <p:cNvSpPr txBox="1"/>
          <p:nvPr/>
        </p:nvSpPr>
        <p:spPr>
          <a:xfrm>
            <a:off x="7668882" y="3390182"/>
            <a:ext cx="3916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雨の表現　　　　  </a:t>
            </a:r>
            <a:r>
              <a:rPr lang="ja-JP" altLang="en-US" dirty="0"/>
              <a:t>ダメージ表現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5822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水, 屋外, 船, 座る が含まれている画像&#10;&#10;自動的に生成された説明">
            <a:extLst>
              <a:ext uri="{FF2B5EF4-FFF2-40B4-BE49-F238E27FC236}">
                <a16:creationId xmlns:a16="http://schemas.microsoft.com/office/drawing/2014/main" id="{C9AE27D9-3126-C122-5FC0-10425E9DA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27" y="818491"/>
            <a:ext cx="9990572" cy="562849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B200A58-09D7-4B0A-54F8-98B02D34872E}"/>
              </a:ext>
            </a:extLst>
          </p:cNvPr>
          <p:cNvSpPr txBox="1"/>
          <p:nvPr/>
        </p:nvSpPr>
        <p:spPr>
          <a:xfrm>
            <a:off x="5273963" y="240145"/>
            <a:ext cx="1560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雨の表現</a:t>
            </a:r>
          </a:p>
        </p:txBody>
      </p:sp>
      <p:pic>
        <p:nvPicPr>
          <p:cNvPr id="12" name="グラフィックス 11" descr="雨 単色塗りつぶし">
            <a:extLst>
              <a:ext uri="{FF2B5EF4-FFF2-40B4-BE49-F238E27FC236}">
                <a16:creationId xmlns:a16="http://schemas.microsoft.com/office/drawing/2014/main" id="{0BB92DD2-957A-C70A-2B38-DC06440C3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7644" y="0"/>
            <a:ext cx="903464" cy="87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74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53FF8-3BF9-6CCB-9B9C-8787E9363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水, 屋外, ボート, 船 が含まれている画像&#10;&#10;自動的に生成された説明">
            <a:extLst>
              <a:ext uri="{FF2B5EF4-FFF2-40B4-BE49-F238E27FC236}">
                <a16:creationId xmlns:a16="http://schemas.microsoft.com/office/drawing/2014/main" id="{AD78178C-8CDA-FAF0-98D3-31E22AF3A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27" y="818491"/>
            <a:ext cx="9990572" cy="562849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E4B3D7F-4A34-D43C-F896-0EED0120F8AA}"/>
              </a:ext>
            </a:extLst>
          </p:cNvPr>
          <p:cNvSpPr txBox="1"/>
          <p:nvPr/>
        </p:nvSpPr>
        <p:spPr>
          <a:xfrm>
            <a:off x="5273963" y="240145"/>
            <a:ext cx="1560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/>
              <a:t>雪</a:t>
            </a:r>
            <a:r>
              <a:rPr kumimoji="1" lang="ja-JP" altLang="en-US" sz="2400" dirty="0"/>
              <a:t>の表現</a:t>
            </a:r>
          </a:p>
        </p:txBody>
      </p:sp>
      <p:pic>
        <p:nvPicPr>
          <p:cNvPr id="13" name="グラフィックス 12" descr="雪 単色塗りつぶし">
            <a:extLst>
              <a:ext uri="{FF2B5EF4-FFF2-40B4-BE49-F238E27FC236}">
                <a16:creationId xmlns:a16="http://schemas.microsoft.com/office/drawing/2014/main" id="{0E20978C-0F8D-82FA-F84A-21A73033F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7806" y="0"/>
            <a:ext cx="918581" cy="8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9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D9CA7-5683-7CA3-501A-97372E75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砂浜を歩く人々&#10;&#10;自動的に生成された説明">
            <a:extLst>
              <a:ext uri="{FF2B5EF4-FFF2-40B4-BE49-F238E27FC236}">
                <a16:creationId xmlns:a16="http://schemas.microsoft.com/office/drawing/2014/main" id="{DC4D0F88-85DF-B6CA-F894-A0D52E506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27" y="818491"/>
            <a:ext cx="9990572" cy="5628491"/>
          </a:xfrm>
          <a:prstGeom prst="rect">
            <a:avLst/>
          </a:prstGeom>
        </p:spPr>
      </p:pic>
      <p:pic>
        <p:nvPicPr>
          <p:cNvPr id="5" name="グラフィックス 4" descr="泡 単色塗りつぶし">
            <a:extLst>
              <a:ext uri="{FF2B5EF4-FFF2-40B4-BE49-F238E27FC236}">
                <a16:creationId xmlns:a16="http://schemas.microsoft.com/office/drawing/2014/main" id="{96EE0487-5593-84DE-FFBA-490392C14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8714" y="0"/>
            <a:ext cx="760812" cy="73890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351B182-2224-6F53-89E0-90FAF16951ED}"/>
              </a:ext>
            </a:extLst>
          </p:cNvPr>
          <p:cNvSpPr txBox="1"/>
          <p:nvPr/>
        </p:nvSpPr>
        <p:spPr>
          <a:xfrm>
            <a:off x="4913743" y="240145"/>
            <a:ext cx="242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ダメージの表現</a:t>
            </a:r>
          </a:p>
        </p:txBody>
      </p:sp>
    </p:spTree>
    <p:extLst>
      <p:ext uri="{BB962C8B-B14F-4D97-AF65-F5344CB8AC3E}">
        <p14:creationId xmlns:p14="http://schemas.microsoft.com/office/powerpoint/2010/main" val="2157580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F2F47-B437-9F04-E476-EC6D08F4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D950F4-C763-6908-B114-0E6C18DBC571}"/>
              </a:ext>
            </a:extLst>
          </p:cNvPr>
          <p:cNvSpPr txBox="1"/>
          <p:nvPr/>
        </p:nvSpPr>
        <p:spPr>
          <a:xfrm>
            <a:off x="381462" y="1938253"/>
            <a:ext cx="11384969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苦労した点と解決方法</a:t>
            </a:r>
            <a:endParaRPr lang="en-US" altLang="ja-JP" sz="2000" b="1" dirty="0"/>
          </a:p>
          <a:p>
            <a:r>
              <a:rPr lang="ja-JP" altLang="en-US" sz="2000" dirty="0"/>
              <a:t>バッファの作り方</a:t>
            </a:r>
            <a:endParaRPr lang="en-US" altLang="ja-JP" sz="2000" dirty="0"/>
          </a:p>
          <a:p>
            <a:r>
              <a:rPr lang="ja-JP" altLang="en-US" sz="2000" dirty="0"/>
              <a:t>　⇒コンピュートシェーダーを取り扱う記事を読み漁る。</a:t>
            </a:r>
            <a:endParaRPr lang="en-US" altLang="ja-JP" sz="2000" dirty="0"/>
          </a:p>
          <a:p>
            <a:r>
              <a:rPr lang="ja-JP" altLang="en-US" sz="2000" dirty="0"/>
              <a:t>　　</a:t>
            </a:r>
            <a:r>
              <a:rPr lang="en-US" altLang="ja-JP" sz="2000" dirty="0"/>
              <a:t>(Stack Overflow</a:t>
            </a:r>
            <a:r>
              <a:rPr lang="ja-JP" altLang="en-US" sz="2000" dirty="0"/>
              <a:t>、</a:t>
            </a:r>
            <a:r>
              <a:rPr lang="en-US" altLang="ja-JP" sz="2000" dirty="0" err="1"/>
              <a:t>Qiita</a:t>
            </a:r>
            <a:r>
              <a:rPr lang="ja-JP" altLang="en-US" sz="2000" dirty="0"/>
              <a:t>、有識者の個人サイト</a:t>
            </a:r>
            <a:r>
              <a:rPr lang="en-US" altLang="ja-JP" sz="2000" dirty="0"/>
              <a:t>)</a:t>
            </a:r>
          </a:p>
          <a:p>
            <a:r>
              <a:rPr lang="ja-JP" altLang="en-US" sz="2000" dirty="0"/>
              <a:t>　⇒一つ一つのメンバの意味を調べる。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b="1" dirty="0"/>
              <a:t>技術を通した学び</a:t>
            </a:r>
            <a:endParaRPr lang="en-US" altLang="ja-JP" sz="2000" b="1" dirty="0"/>
          </a:p>
          <a:p>
            <a:r>
              <a:rPr lang="ja-JP" altLang="en-US" sz="2000" dirty="0"/>
              <a:t>最初は「雨」のパーティクルを発生させたが、</a:t>
            </a:r>
            <a:endParaRPr lang="en-US" altLang="ja-JP" sz="2000" dirty="0"/>
          </a:p>
          <a:p>
            <a:r>
              <a:rPr lang="ja-JP" altLang="en-US" sz="2000" dirty="0"/>
              <a:t>やり方を覚えたことで「雪」と「ダメージ表現」</a:t>
            </a:r>
            <a:endParaRPr lang="en-US" altLang="ja-JP" sz="2000" dirty="0"/>
          </a:p>
          <a:p>
            <a:r>
              <a:rPr lang="ja-JP" altLang="en-US" sz="2000" dirty="0"/>
              <a:t>のパーティクルを発生させることができた。</a:t>
            </a:r>
            <a:endParaRPr lang="en-US" altLang="ja-JP" sz="2000" dirty="0"/>
          </a:p>
          <a:p>
            <a:r>
              <a:rPr lang="ja-JP" altLang="en-US" sz="2000" dirty="0"/>
              <a:t>もっと複雑なパーティクルを発生させてみたい</a:t>
            </a:r>
            <a:endParaRPr lang="en-US" altLang="ja-JP" sz="2000" dirty="0"/>
          </a:p>
          <a:p>
            <a:r>
              <a:rPr lang="ja-JP" altLang="en-US" sz="2000" dirty="0"/>
              <a:t>という意欲につながった。</a:t>
            </a:r>
            <a:endParaRPr lang="en-US" altLang="ja-JP" sz="20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F4991B-D67A-C230-B09F-54437987A33E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5822177-D589-04D0-0515-F6229BEB8A11}"/>
              </a:ext>
            </a:extLst>
          </p:cNvPr>
          <p:cNvGrpSpPr/>
          <p:nvPr/>
        </p:nvGrpSpPr>
        <p:grpSpPr>
          <a:xfrm>
            <a:off x="6046521" y="3103418"/>
            <a:ext cx="5913438" cy="3172693"/>
            <a:chOff x="5310909" y="2964699"/>
            <a:chExt cx="6658286" cy="3699338"/>
          </a:xfrm>
        </p:grpSpPr>
        <p:pic>
          <p:nvPicPr>
            <p:cNvPr id="10" name="図 9" descr="テキスト&#10;&#10;自動的に生成された説明">
              <a:extLst>
                <a:ext uri="{FF2B5EF4-FFF2-40B4-BE49-F238E27FC236}">
                  <a16:creationId xmlns:a16="http://schemas.microsoft.com/office/drawing/2014/main" id="{945E6343-483E-E07B-7815-A0799F51A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0909" y="3391931"/>
              <a:ext cx="6658286" cy="3272106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352EE0D5-33E7-438C-A0B7-E86A22D2D818}"/>
                </a:ext>
              </a:extLst>
            </p:cNvPr>
            <p:cNvSpPr txBox="1"/>
            <p:nvPr/>
          </p:nvSpPr>
          <p:spPr>
            <a:xfrm>
              <a:off x="6452123" y="2964699"/>
              <a:ext cx="4652506" cy="328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バッファが正しく作れず、実装が困難だった部分</a:t>
              </a:r>
            </a:p>
          </p:txBody>
        </p: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FF77D7-9B1B-A65F-C469-06D9EF16C569}"/>
              </a:ext>
            </a:extLst>
          </p:cNvPr>
          <p:cNvSpPr txBox="1"/>
          <p:nvPr/>
        </p:nvSpPr>
        <p:spPr>
          <a:xfrm>
            <a:off x="1389640" y="468001"/>
            <a:ext cx="94857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1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</a:t>
            </a:r>
            <a:r>
              <a:rPr lang="ja-JP" altLang="en-US" sz="2800" b="1" dirty="0"/>
              <a:t>コンピュートシェーダーを使った</a:t>
            </a:r>
            <a:r>
              <a:rPr lang="en-US" altLang="ja-JP" sz="2800" b="1" dirty="0"/>
              <a:t>GPU</a:t>
            </a:r>
            <a:r>
              <a:rPr lang="ja-JP" altLang="en-US" sz="2800" b="1" dirty="0"/>
              <a:t>パーティクル</a:t>
            </a:r>
            <a:r>
              <a:rPr lang="en-US" altLang="ja-JP" sz="2800" b="1" dirty="0"/>
              <a:t>】</a:t>
            </a:r>
          </a:p>
          <a:p>
            <a:pPr algn="ctr"/>
            <a:r>
              <a:rPr lang="ja-JP" altLang="en-US" sz="2000" dirty="0"/>
              <a:t>（該当箇所：</a:t>
            </a:r>
            <a:r>
              <a:rPr lang="en-US" altLang="ja-JP" sz="2000" dirty="0"/>
              <a:t>GameObject/Particle/particle.cpp</a:t>
            </a:r>
            <a:r>
              <a:rPr lang="ja-JP" altLang="en-US" sz="2000" dirty="0"/>
              <a:t>）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032768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AEF8-18CD-2658-A238-969B218A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3032BFE-B51D-5036-6A28-661595C104B0}"/>
              </a:ext>
            </a:extLst>
          </p:cNvPr>
          <p:cNvSpPr txBox="1"/>
          <p:nvPr/>
        </p:nvSpPr>
        <p:spPr>
          <a:xfrm>
            <a:off x="2912240" y="477237"/>
            <a:ext cx="64405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2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【std::function</a:t>
            </a:r>
            <a:r>
              <a:rPr lang="ja-JP" altLang="en-US" sz="2800" b="1" dirty="0"/>
              <a:t>でコールバック処理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ja-JP" altLang="en-US" sz="2000" dirty="0"/>
              <a:t>（該当箇所： </a:t>
            </a:r>
            <a:r>
              <a:rPr lang="en-US" altLang="ja-JP" sz="2000" dirty="0"/>
              <a:t>Scene/loading.cpp</a:t>
            </a:r>
            <a:r>
              <a:rPr lang="ja-JP" altLang="en-US" sz="2000" dirty="0"/>
              <a:t>）</a:t>
            </a:r>
          </a:p>
        </p:txBody>
      </p:sp>
      <p:pic>
        <p:nvPicPr>
          <p:cNvPr id="12" name="図 11" descr="絵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BA953BE8-BC18-E6F4-4C08-7C7B72B2A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239" y="3206085"/>
            <a:ext cx="5929803" cy="2804213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998BB6F-5196-17BD-2B7C-D5D6C8CC6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1" y="3160304"/>
            <a:ext cx="5929803" cy="33957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21EB58-F0F8-2473-91ED-C244496E1844}"/>
              </a:ext>
            </a:extLst>
          </p:cNvPr>
          <p:cNvSpPr txBox="1"/>
          <p:nvPr/>
        </p:nvSpPr>
        <p:spPr>
          <a:xfrm>
            <a:off x="360000" y="1620000"/>
            <a:ext cx="11682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概要</a:t>
            </a:r>
            <a:endParaRPr lang="en-US" altLang="ja-JP" sz="2000" b="1" dirty="0"/>
          </a:p>
          <a:p>
            <a:r>
              <a:rPr lang="ja-JP" altLang="en-US" sz="2000" dirty="0"/>
              <a:t>関数を保存し、後で呼び出すことで、ロードを挟んだうえでの動的なシーン遷移を実現。</a:t>
            </a:r>
            <a:endParaRPr lang="en-US" altLang="ja-JP" sz="2000" dirty="0"/>
          </a:p>
          <a:p>
            <a:r>
              <a:rPr lang="ja-JP" altLang="en-US" sz="2000" dirty="0"/>
              <a:t>シーン遷移の他に、様々な関数を保存してロードシーンで動的に実行することができた。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36FCBA-B1E4-A16A-FC70-A5BB6C10956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79476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2FFF82-E42F-81FA-31A9-5AE3775D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2856871-F632-2760-9BC3-FB2EFE0A1577}"/>
              </a:ext>
            </a:extLst>
          </p:cNvPr>
          <p:cNvSpPr txBox="1"/>
          <p:nvPr/>
        </p:nvSpPr>
        <p:spPr>
          <a:xfrm>
            <a:off x="2912240" y="477237"/>
            <a:ext cx="64405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/>
              <a:t>アピールポイント別紹介（</a:t>
            </a:r>
            <a:r>
              <a:rPr lang="en-US" altLang="ja-JP" sz="2000" dirty="0"/>
              <a:t>2 / 7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algn="ctr"/>
            <a:r>
              <a:rPr lang="en-US" altLang="ja-JP" sz="2800" b="1" dirty="0"/>
              <a:t>【std::function</a:t>
            </a:r>
            <a:r>
              <a:rPr lang="ja-JP" altLang="en-US" sz="2800" b="1" dirty="0"/>
              <a:t>でコールバック処理</a:t>
            </a:r>
            <a:r>
              <a:rPr lang="en-US" altLang="ja-JP" sz="2800" b="1" dirty="0"/>
              <a:t>】</a:t>
            </a:r>
            <a:endParaRPr lang="en-US" altLang="ja-JP" sz="2000" b="1" dirty="0"/>
          </a:p>
          <a:p>
            <a:pPr algn="ctr"/>
            <a:r>
              <a:rPr lang="ja-JP" altLang="en-US" sz="2000" dirty="0"/>
              <a:t>（該当箇所： </a:t>
            </a:r>
            <a:r>
              <a:rPr lang="en-US" altLang="ja-JP" sz="2000" dirty="0"/>
              <a:t>Scene/loading.cpp</a:t>
            </a:r>
            <a:r>
              <a:rPr lang="ja-JP" altLang="en-US" sz="2000" dirty="0"/>
              <a:t>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F96B56-2652-7F95-327A-60B5DA500B4C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CB9856-DED1-C22F-ACB0-F62CC9B97DF7}"/>
              </a:ext>
            </a:extLst>
          </p:cNvPr>
          <p:cNvSpPr txBox="1"/>
          <p:nvPr/>
        </p:nvSpPr>
        <p:spPr>
          <a:xfrm>
            <a:off x="381462" y="1938253"/>
            <a:ext cx="72477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/>
              <a:t>苦労した点と解決方法</a:t>
            </a:r>
          </a:p>
          <a:p>
            <a:r>
              <a:rPr lang="ja-JP" altLang="en-US" sz="2000" dirty="0"/>
              <a:t>この処理を思いつくまでに時間がかかった。</a:t>
            </a:r>
            <a:endParaRPr lang="en-US" altLang="ja-JP" sz="2000" dirty="0"/>
          </a:p>
          <a:p>
            <a:r>
              <a:rPr lang="ja-JP" altLang="en-US" sz="2000" dirty="0"/>
              <a:t>　⇒</a:t>
            </a:r>
            <a:r>
              <a:rPr lang="en-US" altLang="ja-JP" sz="2000" dirty="0"/>
              <a:t>C++</a:t>
            </a:r>
            <a:r>
              <a:rPr lang="ja-JP" altLang="en-US" sz="2000" dirty="0"/>
              <a:t>のコールバックについて調べ、検証を重ねた</a:t>
            </a:r>
            <a:endParaRPr lang="en-US" altLang="ja-JP" sz="2000" dirty="0"/>
          </a:p>
          <a:p>
            <a:endParaRPr lang="en-US" altLang="ja-JP" sz="2000" dirty="0"/>
          </a:p>
          <a:p>
            <a:endParaRPr lang="en-US" altLang="ja-JP" sz="2000" dirty="0"/>
          </a:p>
          <a:p>
            <a:r>
              <a:rPr lang="ja-JP" altLang="en-US" sz="2000" b="1" dirty="0"/>
              <a:t>技術を通した学び</a:t>
            </a:r>
            <a:endParaRPr lang="en-US" altLang="ja-JP" sz="2000" dirty="0"/>
          </a:p>
          <a:p>
            <a:r>
              <a:rPr lang="ja-JP" altLang="en-US" sz="2000" dirty="0"/>
              <a:t>ラムダ式を多用したので、その扱い方や理解を深められた。</a:t>
            </a:r>
            <a:endParaRPr lang="en-US" altLang="ja-JP" sz="2000" dirty="0"/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0B669A30-674E-10B4-268F-14C306F4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13" y="2189254"/>
            <a:ext cx="4109048" cy="4591719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C78963-41C5-4B2A-B11D-93943DBB83D1}"/>
              </a:ext>
            </a:extLst>
          </p:cNvPr>
          <p:cNvSpPr txBox="1"/>
          <p:nvPr/>
        </p:nvSpPr>
        <p:spPr>
          <a:xfrm>
            <a:off x="7881670" y="1820174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ロードシーンで実行される関数など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F1EAB11-68E2-65C8-F07D-36F74690AF63}"/>
              </a:ext>
            </a:extLst>
          </p:cNvPr>
          <p:cNvGrpSpPr/>
          <p:nvPr/>
        </p:nvGrpSpPr>
        <p:grpSpPr>
          <a:xfrm>
            <a:off x="2787593" y="3906983"/>
            <a:ext cx="4842924" cy="2831684"/>
            <a:chOff x="2695227" y="3745714"/>
            <a:chExt cx="5118735" cy="2992952"/>
          </a:xfrm>
        </p:grpSpPr>
        <p:pic>
          <p:nvPicPr>
            <p:cNvPr id="12" name="図 11" descr="テキスト&#10;&#10;自動的に生成された説明">
              <a:extLst>
                <a:ext uri="{FF2B5EF4-FFF2-40B4-BE49-F238E27FC236}">
                  <a16:creationId xmlns:a16="http://schemas.microsoft.com/office/drawing/2014/main" id="{E2C6B92D-7096-781D-BFD7-338E678C3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227" y="5673074"/>
              <a:ext cx="5118735" cy="1065592"/>
            </a:xfrm>
            <a:prstGeom prst="rect">
              <a:avLst/>
            </a:prstGeom>
          </p:spPr>
        </p:pic>
        <p:pic>
          <p:nvPicPr>
            <p:cNvPr id="14" name="図 13" descr="テキスト&#10;&#10;自動的に生成された説明">
              <a:extLst>
                <a:ext uri="{FF2B5EF4-FFF2-40B4-BE49-F238E27FC236}">
                  <a16:creationId xmlns:a16="http://schemas.microsoft.com/office/drawing/2014/main" id="{51E6B097-080B-CF3B-BFF9-8BC0E3C36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978" y="4129160"/>
              <a:ext cx="5114845" cy="1531088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9F373680-2743-A8EB-8039-5D129DA403A3}"/>
                </a:ext>
              </a:extLst>
            </p:cNvPr>
            <p:cNvSpPr txBox="1"/>
            <p:nvPr/>
          </p:nvSpPr>
          <p:spPr>
            <a:xfrm>
              <a:off x="4831357" y="3745714"/>
              <a:ext cx="1009250" cy="390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/>
                <a:t>使用例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398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2187</TotalTime>
  <Words>1733</Words>
  <Application>Microsoft Office PowerPoint</Application>
  <PresentationFormat>ワイド画面</PresentationFormat>
  <Paragraphs>241</Paragraphs>
  <Slides>21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5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拓巳 野村</dc:creator>
  <cp:lastModifiedBy>拓巳 野村</cp:lastModifiedBy>
  <cp:revision>190</cp:revision>
  <dcterms:created xsi:type="dcterms:W3CDTF">2024-02-12T11:10:39Z</dcterms:created>
  <dcterms:modified xsi:type="dcterms:W3CDTF">2024-02-28T00:37:44Z</dcterms:modified>
</cp:coreProperties>
</file>